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media/image3.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jpeg" ContentType="image/jpeg"/>
  <Override PartName="/ppt/notesSlides/notesSlide4.xml" ContentType="application/vnd.openxmlformats-officedocument.presentationml.notesSlide+xml"/>
  <Override PartName="/ppt/media/image5.jpe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6.jpeg" ContentType="image/jpeg"/>
  <Override PartName="/ppt/media/image7.jpeg" ContentType="image/jpeg"/>
  <Override PartName="/ppt/media/image8.jpeg" ContentType="image/jpeg"/>
  <Override PartName="/ppt/notesSlides/notesSlide10.xml" ContentType="application/vnd.openxmlformats-officedocument.presentationml.notesSlide+xml"/>
  <Override PartName="/ppt/media/image9.jpeg" ContentType="image/jpeg"/>
  <Override PartName="/ppt/notesSlides/notesSlide11.xml" ContentType="application/vnd.openxmlformats-officedocument.presentationml.notesSlide+xml"/>
  <Override PartName="/ppt/media/image10.jpeg" ContentType="image/jpeg"/>
  <Override PartName="/ppt/notesSlides/notesSlide12.xml" ContentType="application/vnd.openxmlformats-officedocument.presentationml.notesSlide+xml"/>
  <Override PartName="/ppt/media/image11.jpe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12.jpeg" ContentType="image/jpeg"/>
  <Override PartName="/ppt/notesSlides/notesSlide16.xml" ContentType="application/vnd.openxmlformats-officedocument.presentationml.notesSlide+xml"/>
  <Override PartName="/ppt/media/image13.jpeg" ContentType="image/jpeg"/>
  <Override PartName="/ppt/notesSlides/notesSlide17.xml" ContentType="application/vnd.openxmlformats-officedocument.presentationml.notesSlide+xml"/>
  <Override PartName="/ppt/media/image14.jpeg" ContentType="image/jpeg"/>
  <Override PartName="/ppt/notesSlides/notesSlide18.xml" ContentType="application/vnd.openxmlformats-officedocument.presentationml.notesSlide+xml"/>
  <Override PartName="/ppt/media/image15.jpeg" ContentType="image/jpeg"/>
  <Override PartName="/ppt/media/image16.jpeg" ContentType="image/jpe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17.jpeg" ContentType="image/jpeg"/>
  <Override PartName="/ppt/media/image18.jpeg" ContentType="image/jpeg"/>
  <Override PartName="/ppt/media/image19.jpeg" ContentType="image/jpeg"/>
  <Override PartName="/ppt/media/image20.jpeg" ContentType="image/jpeg"/>
  <Override PartName="/ppt/notesSlides/notesSlide22.xml" ContentType="application/vnd.openxmlformats-officedocument.presentationml.notesSlide+xml"/>
  <Override PartName="/ppt/media/image21.jpeg" ContentType="image/jpeg"/>
  <Override PartName="/ppt/media/image22.jpeg" ContentType="image/jpeg"/>
  <Override PartName="/ppt/notesSlides/notesSlide23.xml" ContentType="application/vnd.openxmlformats-officedocument.presentationml.notesSlide+xml"/>
  <Override PartName="/ppt/media/image2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Lst>
  <p:sldSz cx="100711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49262" rtl="0" fontAlgn="auto" latinLnBrk="0" hangingPunct="0">
      <a:lnSpc>
        <a:spcPct val="93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imes New Roman"/>
      </a:defRPr>
    </a:lvl1pPr>
    <a:lvl2pPr marL="0" marR="0" indent="457200" algn="l" defTabSz="449262" rtl="0" fontAlgn="auto" latinLnBrk="0" hangingPunct="0">
      <a:lnSpc>
        <a:spcPct val="93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imes New Roman"/>
      </a:defRPr>
    </a:lvl2pPr>
    <a:lvl3pPr marL="0" marR="0" indent="914400" algn="l" defTabSz="449262" rtl="0" fontAlgn="auto" latinLnBrk="0" hangingPunct="0">
      <a:lnSpc>
        <a:spcPct val="93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imes New Roman"/>
      </a:defRPr>
    </a:lvl3pPr>
    <a:lvl4pPr marL="0" marR="0" indent="1371600" algn="l" defTabSz="449262" rtl="0" fontAlgn="auto" latinLnBrk="0" hangingPunct="0">
      <a:lnSpc>
        <a:spcPct val="93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imes New Roman"/>
      </a:defRPr>
    </a:lvl4pPr>
    <a:lvl5pPr marL="0" marR="0" indent="1828800" algn="l" defTabSz="449262" rtl="0" fontAlgn="auto" latinLnBrk="0" hangingPunct="0">
      <a:lnSpc>
        <a:spcPct val="93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imes New Roman"/>
      </a:defRPr>
    </a:lvl5pPr>
    <a:lvl6pPr marL="0" marR="0" indent="0" algn="l" defTabSz="449262" rtl="0" fontAlgn="auto" latinLnBrk="0" hangingPunct="0">
      <a:lnSpc>
        <a:spcPct val="93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imes New Roman"/>
      </a:defRPr>
    </a:lvl6pPr>
    <a:lvl7pPr marL="0" marR="0" indent="0" algn="l" defTabSz="449262" rtl="0" fontAlgn="auto" latinLnBrk="0" hangingPunct="0">
      <a:lnSpc>
        <a:spcPct val="93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imes New Roman"/>
      </a:defRPr>
    </a:lvl7pPr>
    <a:lvl8pPr marL="0" marR="0" indent="0" algn="l" defTabSz="449262" rtl="0" fontAlgn="auto" latinLnBrk="0" hangingPunct="0">
      <a:lnSpc>
        <a:spcPct val="93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imes New Roman"/>
      </a:defRPr>
    </a:lvl8pPr>
    <a:lvl9pPr marL="0" marR="0" indent="0" algn="l" defTabSz="449262" rtl="0" fontAlgn="auto" latinLnBrk="0" hangingPunct="0">
      <a:lnSpc>
        <a:spcPct val="93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imes New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b="def" i="def"/>
      <a:tcStyle>
        <a:tcBdr/>
        <a:fill>
          <a:solidFill>
            <a:srgbClr val="E6F6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p:nvPr>
            <p:ph type="sldImg"/>
          </p:nvPr>
        </p:nvSpPr>
        <p:spPr>
          <a:xfrm>
            <a:off x="1143000" y="685800"/>
            <a:ext cx="4572000" cy="3429000"/>
          </a:xfrm>
          <a:prstGeom prst="rect">
            <a:avLst/>
          </a:prstGeom>
        </p:spPr>
        <p:txBody>
          <a:bodyPr/>
          <a:lstStyle/>
          <a:p>
            <a:pPr/>
          </a:p>
        </p:txBody>
      </p:sp>
      <p:sp>
        <p:nvSpPr>
          <p:cNvPr id="54" name="Shape 5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49262" latinLnBrk="0">
      <a:spcBef>
        <a:spcPts val="400"/>
      </a:spcBef>
      <a:defRPr sz="1200">
        <a:latin typeface="+mj-lt"/>
        <a:ea typeface="+mj-ea"/>
        <a:cs typeface="+mj-cs"/>
        <a:sym typeface="Times New Roman"/>
      </a:defRPr>
    </a:lvl1pPr>
    <a:lvl2pPr indent="228600" defTabSz="449262" latinLnBrk="0">
      <a:spcBef>
        <a:spcPts val="400"/>
      </a:spcBef>
      <a:defRPr sz="1200">
        <a:latin typeface="+mj-lt"/>
        <a:ea typeface="+mj-ea"/>
        <a:cs typeface="+mj-cs"/>
        <a:sym typeface="Times New Roman"/>
      </a:defRPr>
    </a:lvl2pPr>
    <a:lvl3pPr indent="457200" defTabSz="449262" latinLnBrk="0">
      <a:spcBef>
        <a:spcPts val="400"/>
      </a:spcBef>
      <a:defRPr sz="1200">
        <a:latin typeface="+mj-lt"/>
        <a:ea typeface="+mj-ea"/>
        <a:cs typeface="+mj-cs"/>
        <a:sym typeface="Times New Roman"/>
      </a:defRPr>
    </a:lvl3pPr>
    <a:lvl4pPr indent="685800" defTabSz="449262" latinLnBrk="0">
      <a:spcBef>
        <a:spcPts val="400"/>
      </a:spcBef>
      <a:defRPr sz="1200">
        <a:latin typeface="+mj-lt"/>
        <a:ea typeface="+mj-ea"/>
        <a:cs typeface="+mj-cs"/>
        <a:sym typeface="Times New Roman"/>
      </a:defRPr>
    </a:lvl4pPr>
    <a:lvl5pPr indent="914400" defTabSz="449262" latinLnBrk="0">
      <a:spcBef>
        <a:spcPts val="400"/>
      </a:spcBef>
      <a:defRPr sz="1200">
        <a:latin typeface="+mj-lt"/>
        <a:ea typeface="+mj-ea"/>
        <a:cs typeface="+mj-cs"/>
        <a:sym typeface="Times New Roman"/>
      </a:defRPr>
    </a:lvl5pPr>
    <a:lvl6pPr indent="1143000" defTabSz="449262" latinLnBrk="0">
      <a:spcBef>
        <a:spcPts val="400"/>
      </a:spcBef>
      <a:defRPr sz="1200">
        <a:latin typeface="+mj-lt"/>
        <a:ea typeface="+mj-ea"/>
        <a:cs typeface="+mj-cs"/>
        <a:sym typeface="Times New Roman"/>
      </a:defRPr>
    </a:lvl6pPr>
    <a:lvl7pPr indent="1371600" defTabSz="449262" latinLnBrk="0">
      <a:spcBef>
        <a:spcPts val="400"/>
      </a:spcBef>
      <a:defRPr sz="1200">
        <a:latin typeface="+mj-lt"/>
        <a:ea typeface="+mj-ea"/>
        <a:cs typeface="+mj-cs"/>
        <a:sym typeface="Times New Roman"/>
      </a:defRPr>
    </a:lvl7pPr>
    <a:lvl8pPr indent="1600200" defTabSz="449262" latinLnBrk="0">
      <a:spcBef>
        <a:spcPts val="400"/>
      </a:spcBef>
      <a:defRPr sz="1200">
        <a:latin typeface="+mj-lt"/>
        <a:ea typeface="+mj-ea"/>
        <a:cs typeface="+mj-cs"/>
        <a:sym typeface="Times New Roman"/>
      </a:defRPr>
    </a:lvl8pPr>
    <a:lvl9pPr indent="1828800" defTabSz="449262" latinLnBrk="0">
      <a:spcBef>
        <a:spcPts val="400"/>
      </a:spcBef>
      <a:defRPr sz="1200">
        <a:latin typeface="+mj-lt"/>
        <a:ea typeface="+mj-ea"/>
        <a:cs typeface="+mj-cs"/>
        <a:sym typeface="Times New Roman"/>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sldImg"/>
          </p:nvPr>
        </p:nvSpPr>
        <p:spPr>
          <a:prstGeom prst="rect">
            <a:avLst/>
          </a:prstGeom>
        </p:spPr>
        <p:txBody>
          <a:bodyPr/>
          <a:lstStyle/>
          <a:p>
            <a:pPr/>
          </a:p>
        </p:txBody>
      </p:sp>
      <p:sp>
        <p:nvSpPr>
          <p:cNvPr id="61" name="Shape 61"/>
          <p:cNvSpPr/>
          <p:nvPr>
            <p:ph type="body" sz="quarter" idx="1"/>
          </p:nvPr>
        </p:nvSpPr>
        <p:spPr>
          <a:prstGeom prst="rect">
            <a:avLst/>
          </a:prstGeom>
        </p:spPr>
        <p:txBody>
          <a:bodyPr/>
          <a:lstStyle>
            <a:lvl1pPr>
              <a:defRPr sz="2200"/>
            </a:lvl1pPr>
          </a:lstStyle>
          <a:p>
            <a:pPr/>
            <a:r>
              <a:t>13 Jahre lange Erfahrung als IT-Journalistin, schreibe über IT-Security, Datenschutz und Netzpolitik und verfolge alle möglichen „smarten Innovationen“ mit. 2014 habe ich mit dem österreichischen CERT zum ersten Mal darüber gesprochen, als der erste Kühlschrank Spam-E-Mails verschickt hatte.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sldImg"/>
          </p:nvPr>
        </p:nvSpPr>
        <p:spPr>
          <a:prstGeom prst="rect">
            <a:avLst/>
          </a:prstGeom>
        </p:spPr>
        <p:txBody>
          <a:bodyPr/>
          <a:lstStyle/>
          <a:p>
            <a:pPr/>
          </a:p>
        </p:txBody>
      </p:sp>
      <p:sp>
        <p:nvSpPr>
          <p:cNvPr id="139" name="Shape 139"/>
          <p:cNvSpPr/>
          <p:nvPr>
            <p:ph type="body" sz="quarter" idx="1"/>
          </p:nvPr>
        </p:nvSpPr>
        <p:spPr>
          <a:prstGeom prst="rect">
            <a:avLst/>
          </a:prstGeom>
        </p:spPr>
        <p:txBody>
          <a:bodyPr/>
          <a:lstStyle>
            <a:lvl1pPr>
              <a:defRPr sz="2200"/>
            </a:lvl1pPr>
          </a:lstStyle>
          <a:p>
            <a:pPr/>
            <a:r>
              <a:t>Auf der einen Seite geht es schneller, wenn ein Lift ein Update bekommt, als wenn er mehrere Tage außer Betrieb ist, damit ein Service-Techniker ihn wartet. Aber gleichzeitig kann einem Rollstuhlfahrer oder einer Mutter mit Kinderwagen das in dem Moment egal sein, wenn sie in einer Station steht und 30 Minuten lang warten muss, bis der Lift wieder funktioniert…..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lvl1pPr>
              <a:defRPr sz="2200"/>
            </a:lvl1pPr>
          </a:lstStyle>
          <a:p>
            <a:pPr/>
            <a:r>
              <a:t>Dann möchte ich noch ein weiteres Problem aufzeigen, was mit vernetzten Produkten, die wir erwerben, zunimmt: Wir geben zunehmend unsere Kontrolle ab. Wenn wir ein IoT-Produkt kaufen, kann es sein, dass wir es gar nicht mehr richtig besitzen, weil die Hardware von der Software des Herstellers abhängig ist. Joshua Fairfield hat dazu ein Buch geschrieben namens „Owned“.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lvl1pPr>
              <a:defRPr sz="2200"/>
            </a:lvl1pPr>
          </a:lstStyle>
          <a:p>
            <a:pPr/>
            <a:r>
              <a:t>Ein Beispiel: Bei den Sonos Lautsprechern ist folgendes passiert: Wer den neuen Datenschutzbestimmungen nicht zustimmt, kann Sonos-Produkte künftig möglicherweise nicht mehr nutzen. Ein Opt-Out würde dazu führen, dass die Produkte auf Dauer „nicht mehr funktionieren“ würden, wie der Hersteller angibt.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sldImg"/>
          </p:nvPr>
        </p:nvSpPr>
        <p:spPr>
          <a:prstGeom prst="rect">
            <a:avLst/>
          </a:prstGeom>
        </p:spPr>
        <p:txBody>
          <a:bodyPr/>
          <a:lstStyle/>
          <a:p>
            <a:pPr/>
          </a:p>
        </p:txBody>
      </p:sp>
      <p:sp>
        <p:nvSpPr>
          <p:cNvPr id="157" name="Shape 157"/>
          <p:cNvSpPr/>
          <p:nvPr>
            <p:ph type="body" sz="quarter" idx="1"/>
          </p:nvPr>
        </p:nvSpPr>
        <p:spPr>
          <a:prstGeom prst="rect">
            <a:avLst/>
          </a:prstGeom>
        </p:spPr>
        <p:txBody>
          <a:bodyPr/>
          <a:lstStyle>
            <a:lvl1pPr>
              <a:defRPr sz="2200"/>
            </a:lvl1pPr>
          </a:lstStyle>
          <a:p>
            <a:pPr/>
            <a:r>
              <a:t>Dabei sendet Sonos One die Daten auch an Amazon Alexa und Google Assistant und man weiß als Nutzer nicht mehr, wer dann aller Zugriff auf welche Daten von einem hat und wo diese gespeichert werden.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sldImg"/>
          </p:nvPr>
        </p:nvSpPr>
        <p:spPr>
          <a:prstGeom prst="rect">
            <a:avLst/>
          </a:prstGeom>
        </p:spPr>
        <p:txBody>
          <a:bodyPr/>
          <a:lstStyle/>
          <a:p>
            <a:pPr/>
          </a:p>
        </p:txBody>
      </p:sp>
      <p:sp>
        <p:nvSpPr>
          <p:cNvPr id="165" name="Shape 165"/>
          <p:cNvSpPr/>
          <p:nvPr>
            <p:ph type="body" sz="quarter" idx="1"/>
          </p:nvPr>
        </p:nvSpPr>
        <p:spPr>
          <a:prstGeom prst="rect">
            <a:avLst/>
          </a:prstGeom>
        </p:spPr>
        <p:txBody>
          <a:bodyPr/>
          <a:lstStyle/>
          <a:p>
            <a:pPr>
              <a:defRPr sz="2200"/>
            </a:pPr>
            <a:r>
              <a:t>Nest Cam Indoor - Kaufpreis - 199 Euro - aber es gibt kein Video ohne Abo!</a:t>
            </a:r>
          </a:p>
          <a:p>
            <a:pPr>
              <a:defRPr sz="2200"/>
            </a:pPr>
            <a:r>
              <a:t>Abo - für den 10-Tages-Videoverlauf zehn Euro im Monat oder 100 Euro im Jahr für den 30-Tages-Videoverlauf 30 Euro im Monat bzw. 300 Euro im Jahr. Für jede Kamera weitere fünf Euro monatlich.</a:t>
            </a:r>
          </a:p>
          <a:p>
            <a:pPr>
              <a:defRPr sz="2200"/>
            </a:pPr>
            <a:r>
              <a:t>Problem 2: Funktioniert ohne Internet gar nicht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sldImg"/>
          </p:nvPr>
        </p:nvSpPr>
        <p:spPr>
          <a:prstGeom prst="rect">
            <a:avLst/>
          </a:prstGeom>
        </p:spPr>
        <p:txBody>
          <a:bodyPr/>
          <a:lstStyle/>
          <a:p>
            <a:pPr/>
          </a:p>
        </p:txBody>
      </p:sp>
      <p:sp>
        <p:nvSpPr>
          <p:cNvPr id="171" name="Shape 171"/>
          <p:cNvSpPr/>
          <p:nvPr>
            <p:ph type="body" sz="quarter" idx="1"/>
          </p:nvPr>
        </p:nvSpPr>
        <p:spPr>
          <a:prstGeom prst="rect">
            <a:avLst/>
          </a:prstGeom>
        </p:spPr>
        <p:txBody>
          <a:bodyPr/>
          <a:lstStyle>
            <a:lvl1pPr>
              <a:defRPr sz="2200"/>
            </a:lvl1pPr>
          </a:lstStyle>
          <a:p>
            <a:pPr/>
            <a:r>
              <a:t>Als nächstes möchte ich zu einer anderen Unsicherheit kommen, nämlich der Unsicherheit, was mit den IoT-Daten eigentlich passiert. Hierzu möchte ich kurz über digitale Sprachassistenten wie Alexa oder Google Home sprechen.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a:defRPr sz="2200"/>
            </a:pPr>
            <a:r>
              <a:t>Damit lässt sich viel mehr machen, als einfach nur Musik abspielen. Habe mit intensiven Nutzern gesprochen, was die alles damit machen. Es fängt in der früh an, sie lassen sich ansagen, wie der Tag wird: Von Wetter, über Termine bis hin zu Nachrichten und vorgelesen E-Mails</a:t>
            </a:r>
          </a:p>
          <a:p>
            <a:pPr>
              <a:defRPr sz="2200"/>
            </a:pPr>
            <a:r>
              <a:t>Am Weg zur Arbeit: Abrufen, ob irgendwelche Verkehrsbehinderungen vorhanden sind.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defRPr sz="2200"/>
            </a:pPr>
            <a:r>
              <a:t>* Timersteuerung: Beim Grillen als Erinnerung zum Wenden. </a:t>
            </a:r>
          </a:p>
          <a:p>
            <a:pPr marL="220578" indent="-220578">
              <a:buSzPct val="100000"/>
              <a:buChar char="*"/>
              <a:defRPr sz="2200"/>
            </a:pPr>
            <a:r>
              <a:t>Einträge zur Einkaufsliste hinzufügen, entfernen geht leider derzeit aber nur über GoogleHome App.</a:t>
            </a:r>
          </a:p>
          <a:p>
            <a:pPr marL="220578" indent="-220578">
              <a:buSzPct val="100000"/>
              <a:buChar char="*"/>
              <a:defRPr sz="2200"/>
            </a:pPr>
            <a:r>
              <a:t>* Telefonieren ist in den USA/GB schon ausgerollt, sollte bald auch hier kommen. </a:t>
            </a:r>
          </a:p>
          <a:p>
            <a:pPr marL="220578" indent="-220578">
              <a:buSzPct val="100000"/>
              <a:buChar char="*"/>
              <a:defRPr sz="2200"/>
            </a:pPr>
            <a:r>
              <a:t>*Diktieren von e-Mails.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a:p>
        </p:txBody>
      </p:sp>
      <p:sp>
        <p:nvSpPr>
          <p:cNvPr id="198" name="Shape 198"/>
          <p:cNvSpPr/>
          <p:nvPr>
            <p:ph type="body" sz="quarter" idx="1"/>
          </p:nvPr>
        </p:nvSpPr>
        <p:spPr>
          <a:prstGeom prst="rect">
            <a:avLst/>
          </a:prstGeom>
        </p:spPr>
        <p:txBody>
          <a:bodyPr/>
          <a:lstStyle>
            <a:lvl1pPr>
              <a:defRPr sz="2200"/>
            </a:lvl1pPr>
          </a:lstStyle>
          <a:p>
            <a:pPr/>
            <a:r>
              <a:t>Viele denken sich jetzt vielleicht, dass es egal sein kann, wenn diese Daten auf US-Servern liegen oder was damit passiert. Aber für die Unternehmen ist das ein Wert und sie werden versuchen, es zu monetarisieren. Amazon probiert etwa bereits aus, wie man Audio-Werbung über Amazon Echo einsetzen kann und wie viel Unternehmen bereit sind zu zahlen, um an erster Stelle bei der Abfrage der Nutzer zu landen. Das wird früher oder später passieren.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p>
            <a:pPr>
              <a:defRPr sz="2200"/>
            </a:pPr>
            <a:r>
              <a:t>*Dem Sicherheitsforscher Mark Barnes ist es gelungen, ein Amazon-Echo-Gerät mit dem Baujahr 2016 dazu zu bringen, permanent alles mitzuhören, was im Wohnzimmer gesprochen wird.</a:t>
            </a:r>
          </a:p>
          <a:p>
            <a:pPr>
              <a:defRPr sz="2200"/>
            </a:pPr>
            <a:r>
              <a:t>*Datenschutzpanne mit Google Home Mini: Einschaltknopf wird deaktiviert - </a:t>
            </a:r>
          </a:p>
          <a:p>
            <a:pPr>
              <a:defRPr sz="2200"/>
            </a:pPr>
            <a:r>
              <a:t>Gerät lauschte bei Testgeräten mit, obwohl der Mute-Knopf aktiviert war. Der Fehler sollte mit einem Update bis zum Marktstart behoben werden.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sldImg"/>
          </p:nvPr>
        </p:nvSpPr>
        <p:spPr>
          <a:prstGeom prst="rect">
            <a:avLst/>
          </a:prstGeom>
        </p:spPr>
        <p:txBody>
          <a:bodyPr/>
          <a:lstStyle/>
          <a:p>
            <a:pPr/>
          </a:p>
        </p:txBody>
      </p:sp>
      <p:sp>
        <p:nvSpPr>
          <p:cNvPr id="86" name="Shape 86"/>
          <p:cNvSpPr/>
          <p:nvPr>
            <p:ph type="body" sz="quarter" idx="1"/>
          </p:nvPr>
        </p:nvSpPr>
        <p:spPr>
          <a:prstGeom prst="rect">
            <a:avLst/>
          </a:prstGeom>
        </p:spPr>
        <p:txBody>
          <a:bodyPr/>
          <a:lstStyle>
            <a:lvl1pPr>
              <a:defRPr sz="2200"/>
            </a:lvl1pPr>
          </a:lstStyle>
          <a:p>
            <a:pPr/>
            <a:r>
              <a:t>Wenn ich vom „Internet der unsicheren Dinge“ spreche, meine ich nicht nur IT-Security. Stellen wir uns mal vor, die Daten gelangen in die Hände einer Versicherung. Wenn jemand regelmäßig zu wenig schläft und zu starken Kaffee trinkt, steigt möglicherweise das Risiko für Burn Out oder Herzerkrankungen und die Versicherung wird teurer.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lvl1pPr>
              <a:defRPr sz="2200"/>
            </a:lvl1pPr>
          </a:lstStyle>
          <a:p>
            <a:pPr/>
            <a:r>
              <a:t>Ich möchte noch weitere Beispiele aus dem Bereich der Überwachungskameras bringen, und damit zeigen, was fehlende IT-Security für Konsequenzen haben kann. Eine Niederländerin wollte mit ihrer IoT-Überwachungskamera ihr Haustier beobachten. Stattdessen wurde das Gerät gehackt und entwickelte ein scheinbares Eigenleben. Die Webcam dreht sich dabei und versucht offenbar, die Frau im Raum zu finden und sprach mit ihr auf Spanisch.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ph type="sldImg"/>
          </p:nvPr>
        </p:nvSpPr>
        <p:spPr>
          <a:prstGeom prst="rect">
            <a:avLst/>
          </a:prstGeom>
        </p:spPr>
        <p:txBody>
          <a:bodyPr/>
          <a:lstStyle/>
          <a:p>
            <a:pPr/>
          </a:p>
        </p:txBody>
      </p:sp>
      <p:sp>
        <p:nvSpPr>
          <p:cNvPr id="227" name="Shape 227"/>
          <p:cNvSpPr/>
          <p:nvPr>
            <p:ph type="body" sz="quarter" idx="1"/>
          </p:nvPr>
        </p:nvSpPr>
        <p:spPr>
          <a:prstGeom prst="rect">
            <a:avLst/>
          </a:prstGeom>
        </p:spPr>
        <p:txBody>
          <a:bodyPr/>
          <a:lstStyle/>
          <a:p>
            <a:pPr>
              <a:defRPr sz="2200"/>
            </a:pPr>
            <a:r>
              <a:t>Weiteres Beispiel: Fabian Mittermaier von SEC Consult aus Wien knackte vor meinen Augen  eine IP-basierte Überwachungskamera, die damit warb, „vandalismussicher“ zu sein. „Es ist, wie wir es aus dem Film kennen. Mit dieser Sicherheitslücke können Unbekannte völlig andere Bilder einspielen. Die Aufnahmen zeigen dann etwa, dass nichts passiert ist, während in Wahrheit gerade eine Bank ausgeraubt wird.“</a:t>
            </a:r>
          </a:p>
          <a:p>
            <a:pPr>
              <a:defRPr sz="2200"/>
            </a:pPr>
          </a:p>
          <a:p>
            <a:pPr>
              <a:defRPr sz="2200"/>
            </a:pPr>
            <a:r>
              <a:t>Kamera als Sicherheitsobjekt = nutzlos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sldImg"/>
          </p:nvPr>
        </p:nvSpPr>
        <p:spPr>
          <a:prstGeom prst="rect">
            <a:avLst/>
          </a:prstGeom>
        </p:spPr>
        <p:txBody>
          <a:bodyPr/>
          <a:lstStyle/>
          <a:p>
            <a:pPr/>
          </a:p>
        </p:txBody>
      </p:sp>
      <p:sp>
        <p:nvSpPr>
          <p:cNvPr id="250" name="Shape 250"/>
          <p:cNvSpPr/>
          <p:nvPr>
            <p:ph type="body" sz="quarter" idx="1"/>
          </p:nvPr>
        </p:nvSpPr>
        <p:spPr>
          <a:prstGeom prst="rect">
            <a:avLst/>
          </a:prstGeom>
        </p:spPr>
        <p:txBody>
          <a:bodyPr/>
          <a:lstStyle>
            <a:lvl1pPr>
              <a:defRPr sz="2200"/>
            </a:lvl1pPr>
          </a:lstStyle>
          <a:p>
            <a:pPr/>
            <a:r>
              <a:t>Sicherheitsforscher des britischen Unternehmens Pen Test Partners - Sicherheitslücke im Dildo - Diese ermöglicht es, vollständige Kontrolle über das Sex-Spielzeug zu erlangen und dem Benutzer auch bei der Verwendung zu beobachten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6" name="Shape 306"/>
          <p:cNvSpPr/>
          <p:nvPr>
            <p:ph type="sldImg"/>
          </p:nvPr>
        </p:nvSpPr>
        <p:spPr>
          <a:prstGeom prst="rect">
            <a:avLst/>
          </a:prstGeom>
        </p:spPr>
        <p:txBody>
          <a:bodyPr/>
          <a:lstStyle/>
          <a:p>
            <a:pPr/>
          </a:p>
        </p:txBody>
      </p:sp>
      <p:sp>
        <p:nvSpPr>
          <p:cNvPr id="307" name="Shape 307"/>
          <p:cNvSpPr/>
          <p:nvPr>
            <p:ph type="body" sz="quarter" idx="1"/>
          </p:nvPr>
        </p:nvSpPr>
        <p:spPr>
          <a:prstGeom prst="rect">
            <a:avLst/>
          </a:prstGeom>
        </p:spPr>
        <p:txBody>
          <a:bodyPr/>
          <a:lstStyle>
            <a:lvl1pPr>
              <a:defRPr sz="2200"/>
            </a:lvl1pPr>
          </a:lstStyle>
          <a:p>
            <a:pPr/>
            <a:r>
              <a:t>Wir haben jetzt hauptsächlich der Konsumenten-Seite gesprochen. Aber durch fehlerhafte IoT-Security kann es auch zu Todesopfern kommen, wie etwa damals im Zeitalter der ersten Eisenbahnen, bevor es hilfreiche Signale und Bremsen gegeben hat. Phil Kernick stellt etwa die These auf, dass da zuerst etwas passieren muss, bevor ein Umdenken einsetzt. Ich hoffe es nicht, aber kann es definitiv nicht ausschließen.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sldImg"/>
          </p:nvPr>
        </p:nvSpPr>
        <p:spPr>
          <a:prstGeom prst="rect">
            <a:avLst/>
          </a:prstGeom>
        </p:spPr>
        <p:txBody>
          <a:bodyPr/>
          <a:lstStyle/>
          <a:p>
            <a:pPr/>
          </a:p>
        </p:txBody>
      </p:sp>
      <p:sp>
        <p:nvSpPr>
          <p:cNvPr id="91" name="Shape 91"/>
          <p:cNvSpPr/>
          <p:nvPr>
            <p:ph type="body" sz="quarter" idx="1"/>
          </p:nvPr>
        </p:nvSpPr>
        <p:spPr>
          <a:prstGeom prst="rect">
            <a:avLst/>
          </a:prstGeom>
        </p:spPr>
        <p:txBody>
          <a:bodyPr/>
          <a:lstStyle>
            <a:lvl1pPr>
              <a:defRPr sz="2200"/>
            </a:lvl1pPr>
          </a:lstStyle>
          <a:p>
            <a:pPr/>
            <a:r>
              <a:t>Oder was wäre eigentlich, wenn der Kaffeemaschinenhersteller pleite geht, weil es sich um ein hippes Start-up gehandelt hat, dem plötzlich das Geld ausging? Da will ich jetzt von der hypothetischen Annahme zu einem echten, praktischen Beispiel kommen, das schön zeigt, dass Unsicherheit nicht nur durch IT-Security entsteht…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sldImg"/>
          </p:nvPr>
        </p:nvSpPr>
        <p:spPr>
          <a:prstGeom prst="rect">
            <a:avLst/>
          </a:prstGeom>
        </p:spPr>
        <p:txBody>
          <a:bodyPr/>
          <a:lstStyle/>
          <a:p>
            <a:pPr/>
          </a:p>
        </p:txBody>
      </p:sp>
      <p:sp>
        <p:nvSpPr>
          <p:cNvPr id="97" name="Shape 97"/>
          <p:cNvSpPr/>
          <p:nvPr>
            <p:ph type="body" sz="quarter" idx="1"/>
          </p:nvPr>
        </p:nvSpPr>
        <p:spPr>
          <a:prstGeom prst="rect">
            <a:avLst/>
          </a:prstGeom>
        </p:spPr>
        <p:txBody>
          <a:bodyPr/>
          <a:lstStyle>
            <a:lvl1pPr>
              <a:defRPr sz="2200"/>
            </a:lvl1pPr>
          </a:lstStyle>
          <a:p>
            <a:pPr/>
            <a:r>
              <a:t>Das Start-up Emberlight hat im Jahr 2014 300.000 Dollar eingesammelt, um eine smarte Glühbirnenhalterung zu entwickeln, die mit gewöhnlichen Glühbirnen funktioniert. Im November 2017 gab Emberlight bekannt, dass es das Geschäft einstellt, weil größere Wettbewerber ihr Produkt kopiert hatten und es für ein Viertel des Preises anbieten.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sldImg"/>
          </p:nvPr>
        </p:nvSpPr>
        <p:spPr>
          <a:prstGeom prst="rect">
            <a:avLst/>
          </a:prstGeom>
        </p:spPr>
        <p:txBody>
          <a:bodyPr/>
          <a:lstStyle/>
          <a:p>
            <a:pPr/>
          </a:p>
        </p:txBody>
      </p:sp>
      <p:sp>
        <p:nvSpPr>
          <p:cNvPr id="102" name="Shape 102"/>
          <p:cNvSpPr/>
          <p:nvPr>
            <p:ph type="body" sz="quarter" idx="1"/>
          </p:nvPr>
        </p:nvSpPr>
        <p:spPr>
          <a:prstGeom prst="rect">
            <a:avLst/>
          </a:prstGeom>
        </p:spPr>
        <p:txBody>
          <a:bodyPr/>
          <a:lstStyle>
            <a:lvl1pPr>
              <a:defRPr sz="2200"/>
            </a:lvl1pPr>
          </a:lstStyle>
          <a:p>
            <a:pPr/>
            <a:r>
              <a:t>Doch was bedeutet das jetzt für die Kunden, die Emberlight-Halterungen gekauft hatten? Sie mussten alle ihre smarten Glühbirnenhalterungen nun wieder auswechseln, weil diese eine permanente Cloud-Verbindung verlangt hatten und Emberlight die Server abgedreht hatte. Ohne Server ging aber auch das Licht bei den Nutzern nicht mehr an oder aus.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sldImg"/>
          </p:nvPr>
        </p:nvSpPr>
        <p:spPr>
          <a:prstGeom prst="rect">
            <a:avLst/>
          </a:prstGeom>
        </p:spPr>
        <p:txBody>
          <a:bodyPr/>
          <a:lstStyle/>
          <a:p>
            <a:pPr/>
          </a:p>
        </p:txBody>
      </p:sp>
      <p:sp>
        <p:nvSpPr>
          <p:cNvPr id="107" name="Shape 107"/>
          <p:cNvSpPr/>
          <p:nvPr>
            <p:ph type="body" sz="quarter" idx="1"/>
          </p:nvPr>
        </p:nvSpPr>
        <p:spPr>
          <a:prstGeom prst="rect">
            <a:avLst/>
          </a:prstGeom>
        </p:spPr>
        <p:txBody>
          <a:bodyPr/>
          <a:lstStyle>
            <a:lvl1pPr>
              <a:defRPr sz="2200"/>
            </a:lvl1pPr>
          </a:lstStyle>
          <a:p>
            <a:pPr/>
            <a:r>
              <a:t>Doch was bedeutet das jetzt für die Kunden, die Emberlight-Halterungen gekauft hatten? Sie mussten alle ihre smarten Glühbirnenhalterungen nun wieder auswechseln, weil diese eine permanente Cloud-Verbindung verlangt hatten und Emberlight die Server abgedreht hatte. Ohne Server ging aber auch das Licht bei den Nutzern nicht mehr an oder aus.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sldImg"/>
          </p:nvPr>
        </p:nvSpPr>
        <p:spPr>
          <a:prstGeom prst="rect">
            <a:avLst/>
          </a:prstGeom>
        </p:spPr>
        <p:txBody>
          <a:bodyPr/>
          <a:lstStyle/>
          <a:p>
            <a:pPr/>
          </a:p>
        </p:txBody>
      </p:sp>
      <p:sp>
        <p:nvSpPr>
          <p:cNvPr id="112" name="Shape 112"/>
          <p:cNvSpPr/>
          <p:nvPr>
            <p:ph type="body" sz="quarter" idx="1"/>
          </p:nvPr>
        </p:nvSpPr>
        <p:spPr>
          <a:prstGeom prst="rect">
            <a:avLst/>
          </a:prstGeom>
        </p:spPr>
        <p:txBody>
          <a:bodyPr/>
          <a:lstStyle>
            <a:lvl1pPr>
              <a:defRPr sz="2200"/>
            </a:lvl1pPr>
          </a:lstStyle>
          <a:p>
            <a:pPr/>
            <a:r>
              <a:t>Ein US-Internet-Service-Provider „Armstrong Zoom“, der an der Ostküste der USA rund eine Million Kunden hat, bedrohte seine Kunden, die beschuldigt werden, Urheberrechtsverletzungen begangen zu haben, mit dem Nicht-Funktionieren ihres Thermostats. Provider sind dort aufgrund der Aufhebung der Netzneutralitätsgesetze in der Lage, Internetverbindungen zu reduzieren.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sldImg"/>
          </p:nvPr>
        </p:nvSpPr>
        <p:spPr>
          <a:prstGeom prst="rect">
            <a:avLst/>
          </a:prstGeom>
        </p:spPr>
        <p:txBody>
          <a:bodyPr/>
          <a:lstStyle/>
          <a:p>
            <a:pPr/>
          </a:p>
        </p:txBody>
      </p:sp>
      <p:sp>
        <p:nvSpPr>
          <p:cNvPr id="117" name="Shape 117"/>
          <p:cNvSpPr/>
          <p:nvPr>
            <p:ph type="body" sz="quarter" idx="1"/>
          </p:nvPr>
        </p:nvSpPr>
        <p:spPr>
          <a:prstGeom prst="rect">
            <a:avLst/>
          </a:prstGeom>
        </p:spPr>
        <p:txBody>
          <a:bodyPr/>
          <a:lstStyle>
            <a:lvl1pPr>
              <a:defRPr sz="2200"/>
            </a:lvl1pPr>
          </a:lstStyle>
          <a:p>
            <a:pPr/>
            <a:r>
              <a:t>An der Ostküste wurde aber prompt für das besagte Wochenende eine Eiseskälte mit Temperaturen weit unter 0 Grad vorhergesagt. Ein nicht funktionierender Thermostat könnte für manche der Bewohner daher durchaus lebensbedrohlich, oder zumindest stark gesundheitsgefährdend sein. Zudem kommt es öfters vor, dass Filesharing-Briefe routinemäßig an Unschuldige ausgestellt werden.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a:p>
        </p:txBody>
      </p:sp>
      <p:sp>
        <p:nvSpPr>
          <p:cNvPr id="122" name="Shape 122"/>
          <p:cNvSpPr/>
          <p:nvPr>
            <p:ph type="body" sz="quarter" idx="1"/>
          </p:nvPr>
        </p:nvSpPr>
        <p:spPr>
          <a:prstGeom prst="rect">
            <a:avLst/>
          </a:prstGeom>
        </p:spPr>
        <p:txBody>
          <a:bodyPr/>
          <a:lstStyle>
            <a:lvl1pPr>
              <a:defRPr sz="2200"/>
            </a:lvl1pPr>
          </a:lstStyle>
          <a:p>
            <a:pPr/>
            <a:r>
              <a:t>Wenn Provider die Internet-Verbindung drosseln dürfen, bedeutet das für alle vernetzten Geräte im Haushalt wie Alarmanlagen, smarte Lautsprecher, Lichtsteuerung, und alles, was eine Internet-Verbindung benötigt, dass diese nicht mehr funktionieren werden, wenn Provider die Erlaubnis haben, die Internet-Verbindung zu drosseln. Laut den neuen Regeln der FCC sollen Provider in den USA das nämlich ohne Angabe von Gründen dürfen.</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Default">
    <p:spTree>
      <p:nvGrpSpPr>
        <p:cNvPr id="1" name=""/>
        <p:cNvGrpSpPr/>
        <p:nvPr/>
      </p:nvGrpSpPr>
      <p:grpSpPr>
        <a:xfrm>
          <a:off x="0" y="0"/>
          <a:ext cx="0" cy="0"/>
          <a:chOff x="0" y="0"/>
          <a:chExt cx="0" cy="0"/>
        </a:xfrm>
      </p:grpSpPr>
      <p:sp>
        <p:nvSpPr>
          <p:cNvPr id="11" name="Titeltext"/>
          <p:cNvSpPr txBox="1"/>
          <p:nvPr>
            <p:ph type="title"/>
          </p:nvPr>
        </p:nvSpPr>
        <p:spPr>
          <a:prstGeom prst="rect">
            <a:avLst/>
          </a:prstGeom>
        </p:spPr>
        <p:txBody>
          <a:bodyPr/>
          <a:lstStyle/>
          <a:p>
            <a:pPr/>
            <a:r>
              <a:t>Titeltext</a:t>
            </a:r>
          </a:p>
        </p:txBody>
      </p:sp>
      <p:sp>
        <p:nvSpPr>
          <p:cNvPr id="12" name="Textebene 1…"/>
          <p:cNvSpPr txBox="1"/>
          <p:nvPr>
            <p:ph type="body" idx="1"/>
          </p:nvPr>
        </p:nvSpPr>
        <p:spPr>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1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Foliennummer"/>
          <p:cNvSpPr txBox="1"/>
          <p:nvPr>
            <p:ph type="sldNum" sz="quarter" idx="2"/>
          </p:nvPr>
        </p:nvSpPr>
        <p:spPr>
          <a:xfrm>
            <a:off x="9310687" y="6527800"/>
            <a:ext cx="190501" cy="195647"/>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 name="Titeltext"/>
          <p:cNvSpPr txBox="1"/>
          <p:nvPr>
            <p:ph type="title"/>
          </p:nvPr>
        </p:nvSpPr>
        <p:spPr>
          <a:xfrm>
            <a:off x="504825" y="539750"/>
            <a:ext cx="9069388" cy="1260475"/>
          </a:xfrm>
          <a:prstGeom prst="rect">
            <a:avLst/>
          </a:prstGeom>
        </p:spPr>
        <p:txBody>
          <a:bodyPr/>
          <a:lstStyle/>
          <a:p>
            <a:pPr/>
            <a:r>
              <a:t>Titeltext</a:t>
            </a:r>
          </a:p>
        </p:txBody>
      </p:sp>
      <p:sp>
        <p:nvSpPr>
          <p:cNvPr id="28" name="Textebene 1…"/>
          <p:cNvSpPr txBox="1"/>
          <p:nvPr>
            <p:ph type="body" idx="1"/>
          </p:nvPr>
        </p:nvSpPr>
        <p:spPr>
          <a:xfrm>
            <a:off x="720725" y="1912937"/>
            <a:ext cx="8674100" cy="4349751"/>
          </a:xfrm>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29" name="Foliennummer"/>
          <p:cNvSpPr txBox="1"/>
          <p:nvPr>
            <p:ph type="sldNum" sz="quarter" idx="2"/>
          </p:nvPr>
        </p:nvSpPr>
        <p:spPr>
          <a:xfrm>
            <a:off x="9310687" y="6527800"/>
            <a:ext cx="190501" cy="195647"/>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6" name="Titeltext"/>
          <p:cNvSpPr txBox="1"/>
          <p:nvPr>
            <p:ph type="title"/>
          </p:nvPr>
        </p:nvSpPr>
        <p:spPr>
          <a:xfrm>
            <a:off x="755332" y="2347412"/>
            <a:ext cx="8560436" cy="1619751"/>
          </a:xfrm>
          <a:prstGeom prst="rect">
            <a:avLst/>
          </a:prstGeom>
        </p:spPr>
        <p:txBody>
          <a:bodyPr/>
          <a:lstStyle/>
          <a:p>
            <a:pPr/>
            <a:r>
              <a:t>Titeltext</a:t>
            </a:r>
          </a:p>
        </p:txBody>
      </p:sp>
      <p:sp>
        <p:nvSpPr>
          <p:cNvPr id="37" name="Textebene 1…"/>
          <p:cNvSpPr txBox="1"/>
          <p:nvPr>
            <p:ph type="body" sz="quarter" idx="1"/>
          </p:nvPr>
        </p:nvSpPr>
        <p:spPr>
          <a:xfrm>
            <a:off x="1510665" y="4282016"/>
            <a:ext cx="7049770" cy="1931107"/>
          </a:xfrm>
          <a:prstGeom prst="rect">
            <a:avLst/>
          </a:prstGeom>
        </p:spPr>
        <p:txBody>
          <a:bodyPr/>
          <a:lstStyle>
            <a:lvl1pPr algn="ctr">
              <a:spcBef>
                <a:spcPts val="0"/>
              </a:spcBef>
            </a:lvl1pPr>
            <a:lvl2pPr algn="ctr">
              <a:spcBef>
                <a:spcPts val="0"/>
              </a:spcBef>
            </a:lvl2pPr>
            <a:lvl3pPr algn="ctr">
              <a:spcBef>
                <a:spcPts val="0"/>
              </a:spcBef>
            </a:lvl3pPr>
            <a:lvl4pPr algn="ctr">
              <a:spcBef>
                <a:spcPts val="0"/>
              </a:spcBef>
            </a:lvl4pPr>
            <a:lvl5pPr algn="ctr">
              <a:spcBef>
                <a:spcPts val="0"/>
              </a:spcBef>
            </a:lvl5pPr>
          </a:lstStyle>
          <a:p>
            <a:pPr/>
            <a:r>
              <a:t>Textebene 1</a:t>
            </a:r>
          </a:p>
          <a:p>
            <a:pPr lvl="1"/>
            <a:r>
              <a:t>Textebene 2</a:t>
            </a:r>
          </a:p>
          <a:p>
            <a:pPr lvl="2"/>
            <a:r>
              <a:t>Textebene 3</a:t>
            </a:r>
          </a:p>
          <a:p>
            <a:pPr lvl="3"/>
            <a:r>
              <a:t>Textebene 4</a:t>
            </a:r>
          </a:p>
          <a:p>
            <a:pPr lvl="4"/>
            <a:r>
              <a:t>Textebene 5</a:t>
            </a:r>
          </a:p>
        </p:txBody>
      </p:sp>
      <p:sp>
        <p:nvSpPr>
          <p:cNvPr id="38" name="Foliennummer"/>
          <p:cNvSpPr txBox="1"/>
          <p:nvPr>
            <p:ph type="sldNum" sz="quarter" idx="2"/>
          </p:nvPr>
        </p:nvSpPr>
        <p:spPr>
          <a:xfrm>
            <a:off x="9310687" y="6527800"/>
            <a:ext cx="190501" cy="195647"/>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5" name="Titeltext"/>
          <p:cNvSpPr txBox="1"/>
          <p:nvPr>
            <p:ph type="title"/>
          </p:nvPr>
        </p:nvSpPr>
        <p:spPr>
          <a:xfrm>
            <a:off x="828675" y="717550"/>
            <a:ext cx="8350250" cy="1260475"/>
          </a:xfrm>
          <a:prstGeom prst="rect">
            <a:avLst/>
          </a:prstGeom>
        </p:spPr>
        <p:txBody>
          <a:bodyPr/>
          <a:lstStyle/>
          <a:p>
            <a:pPr/>
            <a:r>
              <a:t>Titeltext</a:t>
            </a:r>
          </a:p>
        </p:txBody>
      </p:sp>
      <p:sp>
        <p:nvSpPr>
          <p:cNvPr id="46" name="Textebene 1…"/>
          <p:cNvSpPr txBox="1"/>
          <p:nvPr>
            <p:ph type="body" idx="1"/>
          </p:nvPr>
        </p:nvSpPr>
        <p:spPr>
          <a:xfrm>
            <a:off x="900112" y="2160587"/>
            <a:ext cx="8278813" cy="4318001"/>
          </a:xfrm>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47"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eltext"/>
          <p:cNvSpPr txBox="1"/>
          <p:nvPr>
            <p:ph type="title"/>
          </p:nvPr>
        </p:nvSpPr>
        <p:spPr>
          <a:xfrm>
            <a:off x="503237" y="301625"/>
            <a:ext cx="9069388" cy="126047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r>
              <a:t>Titeltext</a:t>
            </a:r>
          </a:p>
        </p:txBody>
      </p:sp>
      <p:sp>
        <p:nvSpPr>
          <p:cNvPr id="3" name="Textebene 1…"/>
          <p:cNvSpPr txBox="1"/>
          <p:nvPr>
            <p:ph type="body" idx="1"/>
          </p:nvPr>
        </p:nvSpPr>
        <p:spPr>
          <a:xfrm>
            <a:off x="503237" y="1768475"/>
            <a:ext cx="9069388" cy="49879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Textebene 1</a:t>
            </a:r>
          </a:p>
          <a:p>
            <a:pPr lvl="1"/>
            <a:r>
              <a:t>Textebene 2</a:t>
            </a:r>
          </a:p>
          <a:p>
            <a:pPr lvl="2"/>
            <a:r>
              <a:t>Textebene 3</a:t>
            </a:r>
          </a:p>
          <a:p>
            <a:pPr lvl="3"/>
            <a:r>
              <a:t>Textebene 4</a:t>
            </a:r>
          </a:p>
          <a:p>
            <a:pPr lvl="4"/>
            <a:r>
              <a:t>Textebene 5</a:t>
            </a:r>
          </a:p>
        </p:txBody>
      </p:sp>
      <p:sp>
        <p:nvSpPr>
          <p:cNvPr id="4" name="Foliennummer"/>
          <p:cNvSpPr txBox="1"/>
          <p:nvPr>
            <p:ph type="sldNum" sz="quarter" idx="2"/>
          </p:nvPr>
        </p:nvSpPr>
        <p:spPr>
          <a:xfrm>
            <a:off x="9383712" y="6886575"/>
            <a:ext cx="190501" cy="195647"/>
          </a:xfrm>
          <a:prstGeom prst="rect">
            <a:avLst/>
          </a:prstGeom>
          <a:ln w="12700">
            <a:miter lim="400000"/>
          </a:ln>
        </p:spPr>
        <p:txBody>
          <a:bodyPr wrap="none" lIns="0" tIns="0" rIns="0" bIns="0">
            <a:spAutoFit/>
          </a:bodyPr>
          <a:lstStyle>
            <a:lvl1pPr algn="r">
              <a:tabLst>
                <a:tab pos="723900" algn="l"/>
                <a:tab pos="1447800" algn="l"/>
                <a:tab pos="2171700" algn="l"/>
              </a:tabLst>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Lst>
  <p:transition xmlns:p14="http://schemas.microsoft.com/office/powerpoint/2010/main" spd="med" advClick="1"/>
  <p:txStyles>
    <p:titleStyle>
      <a:lvl1pPr marL="0" marR="0" indent="0" algn="ctr" defTabSz="449262" rtl="0" latinLnBrk="0">
        <a:lnSpc>
          <a:spcPct val="93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1pPr>
      <a:lvl2pPr marL="0" marR="0" indent="0" algn="ctr" defTabSz="449262" rtl="0" latinLnBrk="0">
        <a:lnSpc>
          <a:spcPct val="93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2pPr>
      <a:lvl3pPr marL="0" marR="0" indent="0" algn="ctr" defTabSz="449262" rtl="0" latinLnBrk="0">
        <a:lnSpc>
          <a:spcPct val="93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3pPr>
      <a:lvl4pPr marL="0" marR="0" indent="0" algn="ctr" defTabSz="449262" rtl="0" latinLnBrk="0">
        <a:lnSpc>
          <a:spcPct val="93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4pPr>
      <a:lvl5pPr marL="0" marR="0" indent="0" algn="ctr" defTabSz="449262" rtl="0" latinLnBrk="0">
        <a:lnSpc>
          <a:spcPct val="93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5pPr>
      <a:lvl6pPr marL="0" marR="0" indent="457200" algn="ctr" defTabSz="449262" rtl="0" latinLnBrk="0">
        <a:lnSpc>
          <a:spcPct val="93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6pPr>
      <a:lvl7pPr marL="0" marR="0" indent="914400" algn="ctr" defTabSz="449262" rtl="0" latinLnBrk="0">
        <a:lnSpc>
          <a:spcPct val="93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7pPr>
      <a:lvl8pPr marL="0" marR="0" indent="1371600" algn="ctr" defTabSz="449262" rtl="0" latinLnBrk="0">
        <a:lnSpc>
          <a:spcPct val="93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8pPr>
      <a:lvl9pPr marL="0" marR="0" indent="1828800" algn="ctr" defTabSz="449262" rtl="0" latinLnBrk="0">
        <a:lnSpc>
          <a:spcPct val="93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9pPr>
    </p:titleStyle>
    <p:bodyStyle>
      <a:lvl1pPr marL="342900" marR="0" indent="-342900" algn="l" defTabSz="449262" rtl="0" latinLnBrk="0">
        <a:lnSpc>
          <a:spcPct val="93000"/>
        </a:lnSpc>
        <a:spcBef>
          <a:spcPts val="14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1pPr>
      <a:lvl2pPr marL="342900" marR="0" indent="114300" algn="l" defTabSz="449262" rtl="0" latinLnBrk="0">
        <a:lnSpc>
          <a:spcPct val="93000"/>
        </a:lnSpc>
        <a:spcBef>
          <a:spcPts val="14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2pPr>
      <a:lvl3pPr marL="342900" marR="0" indent="571500" algn="l" defTabSz="449262" rtl="0" latinLnBrk="0">
        <a:lnSpc>
          <a:spcPct val="93000"/>
        </a:lnSpc>
        <a:spcBef>
          <a:spcPts val="14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3pPr>
      <a:lvl4pPr marL="342900" marR="0" indent="1028700" algn="l" defTabSz="449262" rtl="0" latinLnBrk="0">
        <a:lnSpc>
          <a:spcPct val="93000"/>
        </a:lnSpc>
        <a:spcBef>
          <a:spcPts val="14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4pPr>
      <a:lvl5pPr marL="342900" marR="0" indent="1485900" algn="l" defTabSz="449262" rtl="0" latinLnBrk="0">
        <a:lnSpc>
          <a:spcPct val="93000"/>
        </a:lnSpc>
        <a:spcBef>
          <a:spcPts val="14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5pPr>
      <a:lvl6pPr marL="342900" marR="0" indent="1943100" algn="l" defTabSz="449262" rtl="0" latinLnBrk="0">
        <a:lnSpc>
          <a:spcPct val="93000"/>
        </a:lnSpc>
        <a:spcBef>
          <a:spcPts val="14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6pPr>
      <a:lvl7pPr marL="342900" marR="0" indent="2400300" algn="l" defTabSz="449262" rtl="0" latinLnBrk="0">
        <a:lnSpc>
          <a:spcPct val="93000"/>
        </a:lnSpc>
        <a:spcBef>
          <a:spcPts val="14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7pPr>
      <a:lvl8pPr marL="342900" marR="0" indent="2857500" algn="l" defTabSz="449262" rtl="0" latinLnBrk="0">
        <a:lnSpc>
          <a:spcPct val="93000"/>
        </a:lnSpc>
        <a:spcBef>
          <a:spcPts val="14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8pPr>
      <a:lvl9pPr marL="342900" marR="0" indent="3314700" algn="l" defTabSz="449262" rtl="0" latinLnBrk="0">
        <a:lnSpc>
          <a:spcPct val="93000"/>
        </a:lnSpc>
        <a:spcBef>
          <a:spcPts val="1400"/>
        </a:spcBef>
        <a:spcAft>
          <a:spcPts val="0"/>
        </a:spcAft>
        <a:buClrTx/>
        <a:buSzTx/>
        <a:buFontTx/>
        <a:buNone/>
        <a:tabLst/>
        <a:defRPr b="0" baseline="0" cap="none" i="0" spc="0" strike="noStrike" sz="3200" u="none">
          <a:ln>
            <a:noFill/>
          </a:ln>
          <a:solidFill>
            <a:srgbClr val="000000"/>
          </a:solidFill>
          <a:uFillTx/>
          <a:latin typeface="Arial"/>
          <a:ea typeface="Arial"/>
          <a:cs typeface="Arial"/>
          <a:sym typeface="Arial"/>
        </a:defRPr>
      </a:lvl9pPr>
    </p:bodyStyle>
    <p:otherStyle>
      <a:lvl1pPr marL="0" marR="0" indent="0" algn="r" defTabSz="449262" rtl="0" latinLnBrk="0">
        <a:lnSpc>
          <a:spcPct val="93000"/>
        </a:lnSpc>
        <a:spcBef>
          <a:spcPts val="0"/>
        </a:spcBef>
        <a:spcAft>
          <a:spcPts val="0"/>
        </a:spcAft>
        <a:buClrTx/>
        <a:buSzTx/>
        <a:buFontTx/>
        <a:buNone/>
        <a:tabLst>
          <a:tab pos="723900" algn="l"/>
          <a:tab pos="1447800" algn="l"/>
          <a:tab pos="2171700" algn="l"/>
        </a:tabLst>
        <a:defRPr b="0" baseline="0" cap="none" i="0" spc="0" strike="noStrike" sz="1400" u="none">
          <a:ln>
            <a:noFill/>
          </a:ln>
          <a:solidFill>
            <a:schemeClr val="tx1"/>
          </a:solidFill>
          <a:uFillTx/>
          <a:latin typeface="+mn-lt"/>
          <a:ea typeface="+mn-ea"/>
          <a:cs typeface="+mn-cs"/>
          <a:sym typeface="Times New Roman"/>
        </a:defRPr>
      </a:lvl1pPr>
      <a:lvl2pPr marL="0" marR="0" indent="457200" algn="r" defTabSz="449262" rtl="0" latinLnBrk="0">
        <a:lnSpc>
          <a:spcPct val="93000"/>
        </a:lnSpc>
        <a:spcBef>
          <a:spcPts val="0"/>
        </a:spcBef>
        <a:spcAft>
          <a:spcPts val="0"/>
        </a:spcAft>
        <a:buClrTx/>
        <a:buSzTx/>
        <a:buFontTx/>
        <a:buNone/>
        <a:tabLst>
          <a:tab pos="723900" algn="l"/>
          <a:tab pos="1447800" algn="l"/>
          <a:tab pos="2171700" algn="l"/>
        </a:tabLst>
        <a:defRPr b="0" baseline="0" cap="none" i="0" spc="0" strike="noStrike" sz="1400" u="none">
          <a:ln>
            <a:noFill/>
          </a:ln>
          <a:solidFill>
            <a:schemeClr val="tx1"/>
          </a:solidFill>
          <a:uFillTx/>
          <a:latin typeface="+mn-lt"/>
          <a:ea typeface="+mn-ea"/>
          <a:cs typeface="+mn-cs"/>
          <a:sym typeface="Times New Roman"/>
        </a:defRPr>
      </a:lvl2pPr>
      <a:lvl3pPr marL="0" marR="0" indent="914400" algn="r" defTabSz="449262" rtl="0" latinLnBrk="0">
        <a:lnSpc>
          <a:spcPct val="93000"/>
        </a:lnSpc>
        <a:spcBef>
          <a:spcPts val="0"/>
        </a:spcBef>
        <a:spcAft>
          <a:spcPts val="0"/>
        </a:spcAft>
        <a:buClrTx/>
        <a:buSzTx/>
        <a:buFontTx/>
        <a:buNone/>
        <a:tabLst>
          <a:tab pos="723900" algn="l"/>
          <a:tab pos="1447800" algn="l"/>
          <a:tab pos="2171700" algn="l"/>
        </a:tabLst>
        <a:defRPr b="0" baseline="0" cap="none" i="0" spc="0" strike="noStrike" sz="1400" u="none">
          <a:ln>
            <a:noFill/>
          </a:ln>
          <a:solidFill>
            <a:schemeClr val="tx1"/>
          </a:solidFill>
          <a:uFillTx/>
          <a:latin typeface="+mn-lt"/>
          <a:ea typeface="+mn-ea"/>
          <a:cs typeface="+mn-cs"/>
          <a:sym typeface="Times New Roman"/>
        </a:defRPr>
      </a:lvl3pPr>
      <a:lvl4pPr marL="0" marR="0" indent="1371600" algn="r" defTabSz="449262" rtl="0" latinLnBrk="0">
        <a:lnSpc>
          <a:spcPct val="93000"/>
        </a:lnSpc>
        <a:spcBef>
          <a:spcPts val="0"/>
        </a:spcBef>
        <a:spcAft>
          <a:spcPts val="0"/>
        </a:spcAft>
        <a:buClrTx/>
        <a:buSzTx/>
        <a:buFontTx/>
        <a:buNone/>
        <a:tabLst>
          <a:tab pos="723900" algn="l"/>
          <a:tab pos="1447800" algn="l"/>
          <a:tab pos="2171700" algn="l"/>
        </a:tabLst>
        <a:defRPr b="0" baseline="0" cap="none" i="0" spc="0" strike="noStrike" sz="1400" u="none">
          <a:ln>
            <a:noFill/>
          </a:ln>
          <a:solidFill>
            <a:schemeClr val="tx1"/>
          </a:solidFill>
          <a:uFillTx/>
          <a:latin typeface="+mn-lt"/>
          <a:ea typeface="+mn-ea"/>
          <a:cs typeface="+mn-cs"/>
          <a:sym typeface="Times New Roman"/>
        </a:defRPr>
      </a:lvl4pPr>
      <a:lvl5pPr marL="0" marR="0" indent="1828800" algn="r" defTabSz="449262" rtl="0" latinLnBrk="0">
        <a:lnSpc>
          <a:spcPct val="93000"/>
        </a:lnSpc>
        <a:spcBef>
          <a:spcPts val="0"/>
        </a:spcBef>
        <a:spcAft>
          <a:spcPts val="0"/>
        </a:spcAft>
        <a:buClrTx/>
        <a:buSzTx/>
        <a:buFontTx/>
        <a:buNone/>
        <a:tabLst>
          <a:tab pos="723900" algn="l"/>
          <a:tab pos="1447800" algn="l"/>
          <a:tab pos="2171700" algn="l"/>
        </a:tabLst>
        <a:defRPr b="0" baseline="0" cap="none" i="0" spc="0" strike="noStrike" sz="1400" u="none">
          <a:ln>
            <a:noFill/>
          </a:ln>
          <a:solidFill>
            <a:schemeClr val="tx1"/>
          </a:solidFill>
          <a:uFillTx/>
          <a:latin typeface="+mn-lt"/>
          <a:ea typeface="+mn-ea"/>
          <a:cs typeface="+mn-cs"/>
          <a:sym typeface="Times New Roman"/>
        </a:defRPr>
      </a:lvl5pPr>
      <a:lvl6pPr marL="0" marR="0" indent="0" algn="r" defTabSz="449262" rtl="0" latinLnBrk="0">
        <a:lnSpc>
          <a:spcPct val="93000"/>
        </a:lnSpc>
        <a:spcBef>
          <a:spcPts val="0"/>
        </a:spcBef>
        <a:spcAft>
          <a:spcPts val="0"/>
        </a:spcAft>
        <a:buClrTx/>
        <a:buSzTx/>
        <a:buFontTx/>
        <a:buNone/>
        <a:tabLst>
          <a:tab pos="723900" algn="l"/>
          <a:tab pos="1447800" algn="l"/>
          <a:tab pos="2171700" algn="l"/>
        </a:tabLst>
        <a:defRPr b="0" baseline="0" cap="none" i="0" spc="0" strike="noStrike" sz="1400" u="none">
          <a:ln>
            <a:noFill/>
          </a:ln>
          <a:solidFill>
            <a:schemeClr val="tx1"/>
          </a:solidFill>
          <a:uFillTx/>
          <a:latin typeface="+mn-lt"/>
          <a:ea typeface="+mn-ea"/>
          <a:cs typeface="+mn-cs"/>
          <a:sym typeface="Times New Roman"/>
        </a:defRPr>
      </a:lvl6pPr>
      <a:lvl7pPr marL="0" marR="0" indent="0" algn="r" defTabSz="449262" rtl="0" latinLnBrk="0">
        <a:lnSpc>
          <a:spcPct val="93000"/>
        </a:lnSpc>
        <a:spcBef>
          <a:spcPts val="0"/>
        </a:spcBef>
        <a:spcAft>
          <a:spcPts val="0"/>
        </a:spcAft>
        <a:buClrTx/>
        <a:buSzTx/>
        <a:buFontTx/>
        <a:buNone/>
        <a:tabLst>
          <a:tab pos="723900" algn="l"/>
          <a:tab pos="1447800" algn="l"/>
          <a:tab pos="2171700" algn="l"/>
        </a:tabLst>
        <a:defRPr b="0" baseline="0" cap="none" i="0" spc="0" strike="noStrike" sz="1400" u="none">
          <a:ln>
            <a:noFill/>
          </a:ln>
          <a:solidFill>
            <a:schemeClr val="tx1"/>
          </a:solidFill>
          <a:uFillTx/>
          <a:latin typeface="+mn-lt"/>
          <a:ea typeface="+mn-ea"/>
          <a:cs typeface="+mn-cs"/>
          <a:sym typeface="Times New Roman"/>
        </a:defRPr>
      </a:lvl7pPr>
      <a:lvl8pPr marL="0" marR="0" indent="0" algn="r" defTabSz="449262" rtl="0" latinLnBrk="0">
        <a:lnSpc>
          <a:spcPct val="93000"/>
        </a:lnSpc>
        <a:spcBef>
          <a:spcPts val="0"/>
        </a:spcBef>
        <a:spcAft>
          <a:spcPts val="0"/>
        </a:spcAft>
        <a:buClrTx/>
        <a:buSzTx/>
        <a:buFontTx/>
        <a:buNone/>
        <a:tabLst>
          <a:tab pos="723900" algn="l"/>
          <a:tab pos="1447800" algn="l"/>
          <a:tab pos="2171700" algn="l"/>
        </a:tabLst>
        <a:defRPr b="0" baseline="0" cap="none" i="0" spc="0" strike="noStrike" sz="1400" u="none">
          <a:ln>
            <a:noFill/>
          </a:ln>
          <a:solidFill>
            <a:schemeClr val="tx1"/>
          </a:solidFill>
          <a:uFillTx/>
          <a:latin typeface="+mn-lt"/>
          <a:ea typeface="+mn-ea"/>
          <a:cs typeface="+mn-cs"/>
          <a:sym typeface="Times New Roman"/>
        </a:defRPr>
      </a:lvl8pPr>
      <a:lvl9pPr marL="0" marR="0" indent="0" algn="r" defTabSz="449262" rtl="0" latinLnBrk="0">
        <a:lnSpc>
          <a:spcPct val="93000"/>
        </a:lnSpc>
        <a:spcBef>
          <a:spcPts val="0"/>
        </a:spcBef>
        <a:spcAft>
          <a:spcPts val="0"/>
        </a:spcAft>
        <a:buClrTx/>
        <a:buSzTx/>
        <a:buFontTx/>
        <a:buNone/>
        <a:tabLst>
          <a:tab pos="723900" algn="l"/>
          <a:tab pos="1447800" algn="l"/>
          <a:tab pos="2171700" algn="l"/>
        </a:tabLst>
        <a:defRPr b="0" baseline="0" cap="none" i="0" spc="0" strike="noStrike" sz="1400" u="none">
          <a:ln>
            <a:noFill/>
          </a:ln>
          <a:solidFill>
            <a:schemeClr val="tx1"/>
          </a:solidFill>
          <a:uFillTx/>
          <a:latin typeface="+mn-lt"/>
          <a:ea typeface="+mn-ea"/>
          <a:cs typeface="+mn-cs"/>
          <a:sym typeface="Times New Roma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hroombab@gmail.com"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KSL.com" TargetMode="External"/><Relationship Id="rId4" Type="http://schemas.openxmlformats.org/officeDocument/2006/relationships/image" Target="../media/image15.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jpeg"/></Relationships>

</file>

<file path=ppt/slides/_rels/slide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17. Augsburger Linux-Infotag…"/>
          <p:cNvSpPr txBox="1"/>
          <p:nvPr/>
        </p:nvSpPr>
        <p:spPr>
          <a:xfrm>
            <a:off x="504825" y="-996665"/>
            <a:ext cx="9070975" cy="879576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457200">
              <a:lnSpc>
                <a:spcPts val="7000"/>
              </a:lnSpc>
              <a:spcBef>
                <a:spcPts val="1400"/>
              </a:spcBef>
              <a:defRPr sz="4000">
                <a:solidFill>
                  <a:srgbClr val="FFFFFF"/>
                </a:solidFill>
                <a:latin typeface="Arial Black"/>
                <a:ea typeface="Arial Black"/>
                <a:cs typeface="Arial Black"/>
                <a:sym typeface="Arial Black"/>
              </a:defRPr>
            </a:pPr>
          </a:p>
          <a:p>
            <a:pPr algn="ctr" defTabSz="457200">
              <a:lnSpc>
                <a:spcPts val="7000"/>
              </a:lnSpc>
              <a:spcBef>
                <a:spcPts val="1400"/>
              </a:spcBef>
              <a:defRPr sz="4000">
                <a:solidFill>
                  <a:srgbClr val="FFFFFF"/>
                </a:solidFill>
                <a:latin typeface="Arial Black"/>
                <a:ea typeface="Arial Black"/>
                <a:cs typeface="Arial Black"/>
                <a:sym typeface="Arial Black"/>
              </a:defRPr>
            </a:pPr>
          </a:p>
          <a:p>
            <a:pPr algn="ctr" defTabSz="457200">
              <a:lnSpc>
                <a:spcPts val="7000"/>
              </a:lnSpc>
              <a:spcBef>
                <a:spcPts val="1400"/>
              </a:spcBef>
              <a:defRPr sz="4000">
                <a:solidFill>
                  <a:srgbClr val="FFFFFF"/>
                </a:solidFill>
                <a:latin typeface="Arial Black"/>
                <a:ea typeface="Arial Black"/>
                <a:cs typeface="Arial Black"/>
                <a:sym typeface="Arial Black"/>
              </a:defRPr>
            </a:pPr>
            <a:r>
              <a:t>17. Augsburger Linux-Infotag </a:t>
            </a:r>
          </a:p>
          <a:p>
            <a:pPr algn="ctr" defTabSz="457200">
              <a:lnSpc>
                <a:spcPts val="7000"/>
              </a:lnSpc>
              <a:spcBef>
                <a:spcPts val="1400"/>
              </a:spcBef>
              <a:defRPr sz="4000">
                <a:solidFill>
                  <a:srgbClr val="FFFFFF"/>
                </a:solidFill>
                <a:latin typeface="Arial Black"/>
                <a:ea typeface="Arial Black"/>
                <a:cs typeface="Arial Black"/>
                <a:sym typeface="Arial Black"/>
              </a:defRPr>
            </a:pPr>
          </a:p>
          <a:p>
            <a:pPr algn="ctr" defTabSz="457200">
              <a:lnSpc>
                <a:spcPts val="7000"/>
              </a:lnSpc>
              <a:spcBef>
                <a:spcPts val="1400"/>
              </a:spcBef>
              <a:defRPr sz="4000">
                <a:solidFill>
                  <a:srgbClr val="FFFFFF"/>
                </a:solidFill>
                <a:latin typeface="Arial Black"/>
                <a:ea typeface="Arial Black"/>
                <a:cs typeface="Arial Black"/>
                <a:sym typeface="Arial Black"/>
              </a:defRPr>
            </a:pPr>
            <a:r>
              <a:t>Das Internet der </a:t>
            </a:r>
          </a:p>
          <a:p>
            <a:pPr algn="ctr" defTabSz="457200">
              <a:lnSpc>
                <a:spcPts val="7000"/>
              </a:lnSpc>
              <a:spcBef>
                <a:spcPts val="1400"/>
              </a:spcBef>
              <a:defRPr sz="4000">
                <a:solidFill>
                  <a:srgbClr val="FFFFFF"/>
                </a:solidFill>
                <a:latin typeface="Arial Black"/>
                <a:ea typeface="Arial Black"/>
                <a:cs typeface="Arial Black"/>
                <a:sym typeface="Arial Black"/>
              </a:defRPr>
            </a:pPr>
            <a:r>
              <a:t>unsicheren Dinge</a:t>
            </a:r>
            <a:endParaRPr sz="3200"/>
          </a:p>
          <a:p>
            <a:pPr algn="ct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FFFFFF"/>
                </a:solidFill>
                <a:latin typeface="Arial Black"/>
                <a:ea typeface="Arial Black"/>
                <a:cs typeface="Arial Black"/>
                <a:sym typeface="Arial Black"/>
              </a:defRPr>
            </a:pPr>
          </a:p>
          <a:p>
            <a:pPr algn="ct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FFFFFF"/>
                </a:solidFill>
                <a:latin typeface="Arial Black"/>
                <a:ea typeface="Arial Black"/>
                <a:cs typeface="Arial Black"/>
                <a:sym typeface="Arial Black"/>
              </a:defRPr>
            </a:pPr>
            <a:r>
              <a:t>Talk by Barbara Wimmer</a:t>
            </a:r>
          </a:p>
          <a:p>
            <a:pPr algn="ct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a:solidFill>
                  <a:srgbClr val="FFFFFF"/>
                </a:solidFill>
                <a:latin typeface="Arial Black"/>
                <a:ea typeface="Arial Black"/>
                <a:cs typeface="Arial Black"/>
                <a:sym typeface="Arial Black"/>
              </a:defRPr>
            </a:pPr>
            <a:r>
              <a:t>Contact: </a:t>
            </a:r>
            <a:r>
              <a:rPr u="sng">
                <a:solidFill>
                  <a:srgbClr val="CCCCFF"/>
                </a:solidFill>
                <a:uFill>
                  <a:solidFill>
                    <a:srgbClr val="CCCCFF"/>
                  </a:solidFill>
                </a:uFill>
                <a:hlinkClick r:id="rId2" invalidUrl="" action="" tgtFrame="" tooltip="" history="1" highlightClick="0" endSnd="0"/>
              </a:rPr>
              <a:t>shroombab@gmail.com</a:t>
            </a:r>
          </a:p>
          <a:p>
            <a:pPr algn="ct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a:solidFill>
                  <a:srgbClr val="FFFFFF"/>
                </a:solidFill>
                <a:latin typeface="Arial Black"/>
                <a:ea typeface="Arial Black"/>
                <a:cs typeface="Arial Black"/>
                <a:sym typeface="Arial Black"/>
              </a:defRPr>
            </a:pPr>
            <a:r>
              <a:t>Twitter: @shroombab</a:t>
            </a:r>
          </a:p>
          <a:p>
            <a:pPr algn="ct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a:solidFill>
                  <a:srgbClr val="FFFFFF"/>
                </a:solidFill>
                <a:latin typeface="Arial Black"/>
                <a:ea typeface="Arial Black"/>
                <a:cs typeface="Arial Black"/>
                <a:sym typeface="Arial Black"/>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ymbolbild / fiktives Beispiel"/>
          <p:cNvSpPr txBox="1"/>
          <p:nvPr>
            <p:ph type="title"/>
          </p:nvPr>
        </p:nvSpPr>
        <p:spPr>
          <a:xfrm>
            <a:off x="828675" y="717550"/>
            <a:ext cx="8351838" cy="1262063"/>
          </a:xfrm>
          <a:prstGeom prst="rect">
            <a:avLst/>
          </a:prstGeom>
        </p:spPr>
        <p:txBody>
          <a:bodyPr/>
          <a:lstStyle>
            <a:lvl1pPr defTabSz="426799">
              <a:lnSpc>
                <a:spcPct val="117999"/>
              </a:lnSpc>
              <a:tabLst>
                <a:tab pos="685800" algn="l"/>
                <a:tab pos="1371600" algn="l"/>
                <a:tab pos="2057400" algn="l"/>
                <a:tab pos="2743200" algn="l"/>
                <a:tab pos="3429000" algn="l"/>
                <a:tab pos="4114800" algn="l"/>
                <a:tab pos="4813300" algn="l"/>
                <a:tab pos="5499100" algn="l"/>
                <a:tab pos="6184900" algn="l"/>
                <a:tab pos="6870700" algn="l"/>
                <a:tab pos="7556500" algn="l"/>
              </a:tabLst>
              <a:defRPr sz="4180">
                <a:solidFill>
                  <a:srgbClr val="FFFFFF"/>
                </a:solidFill>
                <a:latin typeface="Arial Black"/>
                <a:ea typeface="Arial Black"/>
                <a:cs typeface="Arial Black"/>
                <a:sym typeface="Arial Black"/>
              </a:defRPr>
            </a:lvl1pPr>
          </a:lstStyle>
          <a:p>
            <a:pPr/>
            <a:r>
              <a:t>Symbolbild / fiktives Beispiel</a:t>
            </a:r>
          </a:p>
        </p:txBody>
      </p:sp>
      <p:pic>
        <p:nvPicPr>
          <p:cNvPr id="89" name="image.jpeg" descr="image.jpeg"/>
          <p:cNvPicPr>
            <a:picLocks noChangeAspect="1"/>
          </p:cNvPicPr>
          <p:nvPr/>
        </p:nvPicPr>
        <p:blipFill>
          <a:blip r:embed="rId3">
            <a:extLst/>
          </a:blip>
          <a:stretch>
            <a:fillRect/>
          </a:stretch>
        </p:blipFill>
        <p:spPr>
          <a:xfrm>
            <a:off x="3060700" y="1979612"/>
            <a:ext cx="3887788" cy="4319588"/>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Emberlight: echtes Beispiel"/>
          <p:cNvSpPr txBox="1"/>
          <p:nvPr>
            <p:ph type="title"/>
          </p:nvPr>
        </p:nvSpPr>
        <p:spPr>
          <a:prstGeom prst="rect">
            <a:avLst/>
          </a:prstGeom>
        </p:spPr>
        <p:txBody>
          <a:bodyPr/>
          <a:lstStyle>
            <a:lvl1pPr>
              <a:defRPr>
                <a:solidFill>
                  <a:srgbClr val="FFFFFF"/>
                </a:solidFill>
                <a:latin typeface="Arial Black"/>
                <a:ea typeface="Arial Black"/>
                <a:cs typeface="Arial Black"/>
                <a:sym typeface="Arial Black"/>
              </a:defRPr>
            </a:lvl1pPr>
          </a:lstStyle>
          <a:p>
            <a:pPr/>
            <a:r>
              <a:t>Emberlight: echtes Beispiel</a:t>
            </a:r>
          </a:p>
        </p:txBody>
      </p:sp>
      <p:sp>
        <p:nvSpPr>
          <p:cNvPr id="94" name="Text"/>
          <p:cNvSpPr txBox="1"/>
          <p:nvPr>
            <p:ph type="body" idx="1"/>
          </p:nvPr>
        </p:nvSpPr>
        <p:spPr>
          <a:prstGeom prst="rect">
            <a:avLst/>
          </a:prstGeom>
        </p:spPr>
        <p:txBody>
          <a:bodyPr/>
          <a:lstStyle/>
          <a:p>
            <a:pPr/>
          </a:p>
        </p:txBody>
      </p:sp>
      <p:pic>
        <p:nvPicPr>
          <p:cNvPr id="95" name="Bildschirmfoto 2017-11-27 um 11.13.19.jpg" descr="Bildschirmfoto 2017-11-27 um 11.13.19.jpg"/>
          <p:cNvPicPr>
            <a:picLocks noChangeAspect="1"/>
          </p:cNvPicPr>
          <p:nvPr/>
        </p:nvPicPr>
        <p:blipFill>
          <a:blip r:embed="rId3">
            <a:extLst/>
          </a:blip>
          <a:stretch>
            <a:fillRect/>
          </a:stretch>
        </p:blipFill>
        <p:spPr>
          <a:xfrm>
            <a:off x="149225" y="1716763"/>
            <a:ext cx="9488259" cy="5200518"/>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Emberlight"/>
          <p:cNvSpPr txBox="1"/>
          <p:nvPr>
            <p:ph type="title"/>
          </p:nvPr>
        </p:nvSpPr>
        <p:spPr>
          <a:prstGeom prst="rect">
            <a:avLst/>
          </a:prstGeom>
        </p:spPr>
        <p:txBody>
          <a:bodyPr/>
          <a:lstStyle>
            <a:lvl1pPr>
              <a:defRPr>
                <a:solidFill>
                  <a:srgbClr val="FFFFFF"/>
                </a:solidFill>
                <a:latin typeface="Arial Black"/>
                <a:ea typeface="Arial Black"/>
                <a:cs typeface="Arial Black"/>
                <a:sym typeface="Arial Black"/>
              </a:defRPr>
            </a:lvl1pPr>
          </a:lstStyle>
          <a:p>
            <a:pPr/>
            <a:r>
              <a:t>Emberlight</a:t>
            </a:r>
          </a:p>
        </p:txBody>
      </p:sp>
      <p:sp>
        <p:nvSpPr>
          <p:cNvPr id="100" name="Problem:…"/>
          <p:cNvSpPr txBox="1"/>
          <p:nvPr>
            <p:ph type="body" idx="1"/>
          </p:nvPr>
        </p:nvSpPr>
        <p:spPr>
          <a:prstGeom prst="rect">
            <a:avLst/>
          </a:prstGeom>
        </p:spPr>
        <p:txBody>
          <a:bodyPr/>
          <a:lstStyle/>
          <a:p>
            <a:pPr marL="0" indent="0" algn="ctr" defTabSz="342900">
              <a:lnSpc>
                <a:spcPts val="5000"/>
              </a:lnSpc>
              <a:spcBef>
                <a:spcPts val="0"/>
              </a:spcBef>
              <a:defRPr sz="3300">
                <a:solidFill>
                  <a:srgbClr val="FFFFFF"/>
                </a:solidFill>
                <a:latin typeface="Arial Black"/>
                <a:ea typeface="Arial Black"/>
                <a:cs typeface="Arial Black"/>
                <a:sym typeface="Arial Black"/>
              </a:defRPr>
            </a:pPr>
            <a:r>
              <a:t>Problem: </a:t>
            </a:r>
          </a:p>
          <a:p>
            <a:pPr marL="0" indent="0" algn="ctr" defTabSz="342900">
              <a:lnSpc>
                <a:spcPts val="5000"/>
              </a:lnSpc>
              <a:spcBef>
                <a:spcPts val="0"/>
              </a:spcBef>
              <a:defRPr sz="3300">
                <a:solidFill>
                  <a:srgbClr val="FFFFFF"/>
                </a:solidFill>
                <a:latin typeface="Arial Black"/>
                <a:ea typeface="Arial Black"/>
                <a:cs typeface="Arial Black"/>
                <a:sym typeface="Arial Black"/>
              </a:defRPr>
            </a:pPr>
            <a:r>
              <a:t>Permanente Cloud-Verbindung zu den Servern notwendig</a:t>
            </a:r>
          </a:p>
          <a:p>
            <a:pPr marL="0" indent="0" algn="ctr" defTabSz="342900">
              <a:lnSpc>
                <a:spcPts val="5000"/>
              </a:lnSpc>
              <a:spcBef>
                <a:spcPts val="0"/>
              </a:spcBef>
              <a:defRPr sz="3300">
                <a:solidFill>
                  <a:srgbClr val="FFFFFF"/>
                </a:solidFill>
                <a:latin typeface="Arial Black"/>
                <a:ea typeface="Arial Black"/>
                <a:cs typeface="Arial Black"/>
                <a:sym typeface="Arial Black"/>
              </a:defRPr>
            </a:pPr>
          </a:p>
          <a:p>
            <a:pPr marL="0" indent="0" algn="ctr" defTabSz="342900">
              <a:lnSpc>
                <a:spcPts val="5000"/>
              </a:lnSpc>
              <a:spcBef>
                <a:spcPts val="0"/>
              </a:spcBef>
              <a:defRPr sz="3300">
                <a:solidFill>
                  <a:srgbClr val="FFFFFF"/>
                </a:solidFill>
                <a:latin typeface="Arial Black"/>
                <a:ea typeface="Arial Black"/>
                <a:cs typeface="Arial Black"/>
                <a:sym typeface="Arial Black"/>
              </a:defRPr>
            </a:pPr>
            <a:r>
              <a:t>Konsequenz: </a:t>
            </a:r>
          </a:p>
          <a:p>
            <a:pPr marL="0" indent="0" algn="ctr" defTabSz="342900">
              <a:lnSpc>
                <a:spcPts val="5000"/>
              </a:lnSpc>
              <a:spcBef>
                <a:spcPts val="0"/>
              </a:spcBef>
              <a:defRPr sz="3300">
                <a:solidFill>
                  <a:srgbClr val="FFFFFF"/>
                </a:solidFill>
                <a:latin typeface="Arial Black"/>
                <a:ea typeface="Arial Black"/>
                <a:cs typeface="Arial Black"/>
                <a:sym typeface="Arial Black"/>
              </a:defRPr>
            </a:pPr>
            <a:r>
              <a:t>Start-up weg, Lichter aus</a:t>
            </a:r>
          </a:p>
          <a:p>
            <a:pPr marL="0" indent="0" defTabSz="342900">
              <a:lnSpc>
                <a:spcPts val="3900"/>
              </a:lnSpc>
              <a:spcBef>
                <a:spcPts val="0"/>
              </a:spcBef>
              <a:defRPr sz="2400">
                <a:solidFill>
                  <a:srgbClr val="FFFFFF"/>
                </a:solidFill>
                <a:latin typeface="Arial Black"/>
                <a:ea typeface="Arial Black"/>
                <a:cs typeface="Arial Black"/>
                <a:sym typeface="Arial Black"/>
              </a:defRPr>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Beachten:"/>
          <p:cNvSpPr txBox="1"/>
          <p:nvPr>
            <p:ph type="title"/>
          </p:nvPr>
        </p:nvSpPr>
        <p:spPr>
          <a:prstGeom prst="rect">
            <a:avLst/>
          </a:prstGeom>
        </p:spPr>
        <p:txBody>
          <a:bodyPr/>
          <a:lstStyle>
            <a:lvl1pPr>
              <a:defRPr>
                <a:solidFill>
                  <a:srgbClr val="FFFFFF"/>
                </a:solidFill>
                <a:latin typeface="Arial Black"/>
                <a:ea typeface="Arial Black"/>
                <a:cs typeface="Arial Black"/>
                <a:sym typeface="Arial Black"/>
              </a:defRPr>
            </a:lvl1pPr>
          </a:lstStyle>
          <a:p>
            <a:pPr/>
            <a:r>
              <a:t>Beachten:</a:t>
            </a:r>
          </a:p>
        </p:txBody>
      </p:sp>
      <p:sp>
        <p:nvSpPr>
          <p:cNvPr id="105" name="Bei Start-ups kann es passieren, dass es unvorhergesehene Probleme gibt,…"/>
          <p:cNvSpPr txBox="1"/>
          <p:nvPr>
            <p:ph type="body" idx="1"/>
          </p:nvPr>
        </p:nvSpPr>
        <p:spPr>
          <a:prstGeom prst="rect">
            <a:avLst/>
          </a:prstGeom>
        </p:spPr>
        <p:txBody>
          <a:bodyPr/>
          <a:lstStyle/>
          <a:p>
            <a:pPr marL="0" indent="0" algn="ctr" defTabSz="388620">
              <a:lnSpc>
                <a:spcPts val="5600"/>
              </a:lnSpc>
              <a:spcBef>
                <a:spcPts val="0"/>
              </a:spcBef>
              <a:defRPr sz="3740">
                <a:solidFill>
                  <a:srgbClr val="FFFFFF"/>
                </a:solidFill>
                <a:latin typeface="Arial Black"/>
                <a:ea typeface="Arial Black"/>
                <a:cs typeface="Arial Black"/>
                <a:sym typeface="Arial Black"/>
              </a:defRPr>
            </a:pPr>
            <a:r>
              <a:t>Bei Start-ups kann es passieren, dass es unvorhergesehene Probleme gibt, </a:t>
            </a:r>
          </a:p>
          <a:p>
            <a:pPr marL="0" indent="0" algn="ctr" defTabSz="388620">
              <a:lnSpc>
                <a:spcPts val="5600"/>
              </a:lnSpc>
              <a:spcBef>
                <a:spcPts val="0"/>
              </a:spcBef>
              <a:defRPr sz="3740">
                <a:solidFill>
                  <a:srgbClr val="FFFFFF"/>
                </a:solidFill>
                <a:latin typeface="Arial Black"/>
                <a:ea typeface="Arial Black"/>
                <a:cs typeface="Arial Black"/>
                <a:sym typeface="Arial Black"/>
              </a:defRPr>
            </a:pPr>
            <a:r>
              <a:t>an die zu Beginn </a:t>
            </a:r>
          </a:p>
          <a:p>
            <a:pPr marL="0" indent="0" algn="ctr" defTabSz="388620">
              <a:lnSpc>
                <a:spcPts val="5600"/>
              </a:lnSpc>
              <a:spcBef>
                <a:spcPts val="0"/>
              </a:spcBef>
              <a:defRPr sz="3740">
                <a:solidFill>
                  <a:srgbClr val="FFFFFF"/>
                </a:solidFill>
                <a:latin typeface="Arial Black"/>
                <a:ea typeface="Arial Black"/>
                <a:cs typeface="Arial Black"/>
                <a:sym typeface="Arial Black"/>
              </a:defRPr>
            </a:pPr>
            <a:r>
              <a:t>keiner gedacht hat </a:t>
            </a:r>
          </a:p>
          <a:p>
            <a:pPr marL="0" indent="0" defTabSz="388620">
              <a:lnSpc>
                <a:spcPts val="4400"/>
              </a:lnSpc>
              <a:spcBef>
                <a:spcPts val="0"/>
              </a:spcBef>
              <a:defRPr sz="2720">
                <a:solidFill>
                  <a:srgbClr val="FFFFFF"/>
                </a:solidFill>
                <a:latin typeface="Arial Black"/>
                <a:ea typeface="Arial Black"/>
                <a:cs typeface="Arial Black"/>
                <a:sym typeface="Arial Black"/>
              </a:defRPr>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Echtes Beispiel: IoT-Drosselung"/>
          <p:cNvSpPr txBox="1"/>
          <p:nvPr>
            <p:ph type="title"/>
          </p:nvPr>
        </p:nvSpPr>
        <p:spPr>
          <a:prstGeom prst="rect">
            <a:avLst/>
          </a:prstGeom>
        </p:spPr>
        <p:txBody>
          <a:bodyPr/>
          <a:lstStyle>
            <a:lvl1pPr defTabSz="417814">
              <a:defRPr sz="4092">
                <a:solidFill>
                  <a:srgbClr val="FFFFFF"/>
                </a:solidFill>
                <a:latin typeface="Arial Black"/>
                <a:ea typeface="Arial Black"/>
                <a:cs typeface="Arial Black"/>
                <a:sym typeface="Arial Black"/>
              </a:defRPr>
            </a:lvl1pPr>
          </a:lstStyle>
          <a:p>
            <a:pPr/>
            <a:r>
              <a:t>Echtes Beispiel: IoT-Drosselung</a:t>
            </a:r>
          </a:p>
        </p:txBody>
      </p:sp>
      <p:sp>
        <p:nvSpPr>
          <p:cNvPr id="110" name="In den USA drohte ein Internet-Provider seinen Kunden damit, dass auch…"/>
          <p:cNvSpPr txBox="1"/>
          <p:nvPr>
            <p:ph type="body" idx="1"/>
          </p:nvPr>
        </p:nvSpPr>
        <p:spPr>
          <a:prstGeom prst="rect">
            <a:avLst/>
          </a:prstGeom>
        </p:spPr>
        <p:txBody>
          <a:bodyPr/>
          <a:lstStyle/>
          <a:p>
            <a:pPr marL="0" indent="0" algn="ctr" defTabSz="457200">
              <a:lnSpc>
                <a:spcPts val="5000"/>
              </a:lnSpc>
              <a:spcBef>
                <a:spcPts val="0"/>
              </a:spcBef>
              <a:defRPr sz="3000">
                <a:solidFill>
                  <a:srgbClr val="FFFFFF"/>
                </a:solidFill>
                <a:latin typeface="Arial Black"/>
                <a:ea typeface="Arial Black"/>
                <a:cs typeface="Arial Black"/>
                <a:sym typeface="Arial Black"/>
              </a:defRPr>
            </a:pPr>
            <a:r>
              <a:t>In den USA drohte ein Internet-Provider seinen Kunden damit, dass auch </a:t>
            </a:r>
          </a:p>
          <a:p>
            <a:pPr marL="0" indent="0" algn="ctr" defTabSz="457200">
              <a:lnSpc>
                <a:spcPts val="5000"/>
              </a:lnSpc>
              <a:spcBef>
                <a:spcPts val="0"/>
              </a:spcBef>
              <a:defRPr sz="3000">
                <a:solidFill>
                  <a:srgbClr val="FFFFFF"/>
                </a:solidFill>
                <a:latin typeface="Arial Black"/>
                <a:ea typeface="Arial Black"/>
                <a:cs typeface="Arial Black"/>
                <a:sym typeface="Arial Black"/>
              </a:defRPr>
            </a:pPr>
            <a:r>
              <a:t>vernetzte Thermostate und Überwachungskameras </a:t>
            </a:r>
          </a:p>
          <a:p>
            <a:pPr marL="0" indent="0" algn="ctr" defTabSz="457200">
              <a:lnSpc>
                <a:spcPts val="5000"/>
              </a:lnSpc>
              <a:spcBef>
                <a:spcPts val="0"/>
              </a:spcBef>
              <a:defRPr sz="3000">
                <a:solidFill>
                  <a:srgbClr val="FFFFFF"/>
                </a:solidFill>
                <a:latin typeface="Arial Black"/>
                <a:ea typeface="Arial Black"/>
                <a:cs typeface="Arial Black"/>
                <a:sym typeface="Arial Black"/>
              </a:defRPr>
            </a:pPr>
            <a:r>
              <a:t>nicht mehr funktionieren würden, </a:t>
            </a:r>
          </a:p>
          <a:p>
            <a:pPr marL="0" indent="0" algn="ctr" defTabSz="457200">
              <a:lnSpc>
                <a:spcPts val="5000"/>
              </a:lnSpc>
              <a:spcBef>
                <a:spcPts val="0"/>
              </a:spcBef>
              <a:defRPr sz="3000">
                <a:solidFill>
                  <a:srgbClr val="FFFFFF"/>
                </a:solidFill>
                <a:latin typeface="Arial Black"/>
                <a:ea typeface="Arial Black"/>
                <a:cs typeface="Arial Black"/>
                <a:sym typeface="Arial Black"/>
              </a:defRPr>
            </a:pPr>
            <a:r>
              <a:t>wenn er die Verbindung drosselt.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IoT-Drosselung"/>
          <p:cNvSpPr txBox="1"/>
          <p:nvPr>
            <p:ph type="title"/>
          </p:nvPr>
        </p:nvSpPr>
        <p:spPr>
          <a:prstGeom prst="rect">
            <a:avLst/>
          </a:prstGeom>
        </p:spPr>
        <p:txBody>
          <a:bodyPr/>
          <a:lstStyle>
            <a:lvl1pPr>
              <a:defRPr>
                <a:solidFill>
                  <a:srgbClr val="FFFFFF"/>
                </a:solidFill>
                <a:latin typeface="Arial Black"/>
                <a:ea typeface="Arial Black"/>
                <a:cs typeface="Arial Black"/>
                <a:sym typeface="Arial Black"/>
              </a:defRPr>
            </a:lvl1pPr>
          </a:lstStyle>
          <a:p>
            <a:pPr/>
            <a:r>
              <a:t> IoT-Drosselung</a:t>
            </a:r>
          </a:p>
        </p:txBody>
      </p:sp>
      <p:sp>
        <p:nvSpPr>
          <p:cNvPr id="115" name="Begründung:…"/>
          <p:cNvSpPr txBox="1"/>
          <p:nvPr>
            <p:ph type="body" idx="1"/>
          </p:nvPr>
        </p:nvSpPr>
        <p:spPr>
          <a:prstGeom prst="rect">
            <a:avLst/>
          </a:prstGeom>
        </p:spPr>
        <p:txBody>
          <a:bodyPr/>
          <a:lstStyle/>
          <a:p>
            <a:pPr marL="0" indent="0" algn="ctr" defTabSz="457200">
              <a:lnSpc>
                <a:spcPts val="6600"/>
              </a:lnSpc>
              <a:spcBef>
                <a:spcPts val="0"/>
              </a:spcBef>
              <a:defRPr sz="4400">
                <a:solidFill>
                  <a:srgbClr val="FFFFFF"/>
                </a:solidFill>
                <a:latin typeface="Arial Black"/>
                <a:ea typeface="Arial Black"/>
                <a:cs typeface="Arial Black"/>
                <a:sym typeface="Arial Black"/>
              </a:defRPr>
            </a:pPr>
            <a:r>
              <a:t>Begründung: </a:t>
            </a:r>
          </a:p>
          <a:p>
            <a:pPr marL="0" indent="0" algn="ctr" defTabSz="457200">
              <a:lnSpc>
                <a:spcPts val="6600"/>
              </a:lnSpc>
              <a:spcBef>
                <a:spcPts val="0"/>
              </a:spcBef>
              <a:defRPr sz="4400">
                <a:solidFill>
                  <a:srgbClr val="FFFFFF"/>
                </a:solidFill>
                <a:latin typeface="Arial Black"/>
                <a:ea typeface="Arial Black"/>
                <a:cs typeface="Arial Black"/>
                <a:sym typeface="Arial Black"/>
              </a:defRPr>
            </a:pPr>
            <a:r>
              <a:t>Urheberrechtsverletzungen</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Frage"/>
          <p:cNvSpPr txBox="1"/>
          <p:nvPr>
            <p:ph type="title"/>
          </p:nvPr>
        </p:nvSpPr>
        <p:spPr>
          <a:prstGeom prst="rect">
            <a:avLst/>
          </a:prstGeom>
        </p:spPr>
        <p:txBody>
          <a:bodyPr/>
          <a:lstStyle>
            <a:lvl1pPr>
              <a:defRPr>
                <a:solidFill>
                  <a:srgbClr val="FFFFFF"/>
                </a:solidFill>
                <a:latin typeface="Arial Black"/>
                <a:ea typeface="Arial Black"/>
                <a:cs typeface="Arial Black"/>
                <a:sym typeface="Arial Black"/>
              </a:defRPr>
            </a:lvl1pPr>
          </a:lstStyle>
          <a:p>
            <a:pPr/>
            <a:r>
              <a:t>Frage</a:t>
            </a:r>
          </a:p>
        </p:txBody>
      </p:sp>
      <p:sp>
        <p:nvSpPr>
          <p:cNvPr id="120" name="Darf ein Provider wirklich über Leben und Tod entscheiden, weil jemand „Game of Thrones“ runtergelassen hat?"/>
          <p:cNvSpPr txBox="1"/>
          <p:nvPr>
            <p:ph type="body" idx="1"/>
          </p:nvPr>
        </p:nvSpPr>
        <p:spPr>
          <a:prstGeom prst="rect">
            <a:avLst/>
          </a:prstGeom>
        </p:spPr>
        <p:txBody>
          <a:bodyPr/>
          <a:lstStyle>
            <a:lvl1pPr marL="0" indent="0" algn="ctr" defTabSz="457200">
              <a:lnSpc>
                <a:spcPts val="6600"/>
              </a:lnSpc>
              <a:spcBef>
                <a:spcPts val="0"/>
              </a:spcBef>
              <a:defRPr sz="4400">
                <a:solidFill>
                  <a:srgbClr val="FFFFFF"/>
                </a:solidFill>
                <a:latin typeface="Arial Black"/>
                <a:ea typeface="Arial Black"/>
                <a:cs typeface="Arial Black"/>
                <a:sym typeface="Arial Black"/>
              </a:defRPr>
            </a:lvl1pPr>
          </a:lstStyle>
          <a:p>
            <a:pPr/>
            <a:r>
              <a:t>Darf ein Provider wirklich über Leben und Tod entscheiden, weil jemand „Game of Thrones“ runtergelassen hat?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Weitere Probleme"/>
          <p:cNvSpPr txBox="1"/>
          <p:nvPr>
            <p:ph type="title"/>
          </p:nvPr>
        </p:nvSpPr>
        <p:spPr>
          <a:prstGeom prst="rect">
            <a:avLst/>
          </a:prstGeom>
        </p:spPr>
        <p:txBody>
          <a:bodyPr/>
          <a:lstStyle>
            <a:lvl1pPr>
              <a:defRPr>
                <a:solidFill>
                  <a:srgbClr val="FFFFFF"/>
                </a:solidFill>
                <a:latin typeface="Arial Black"/>
                <a:ea typeface="Arial Black"/>
                <a:cs typeface="Arial Black"/>
                <a:sym typeface="Arial Black"/>
              </a:defRPr>
            </a:lvl1pPr>
          </a:lstStyle>
          <a:p>
            <a:pPr/>
            <a:r>
              <a:t>Weitere Probleme</a:t>
            </a:r>
          </a:p>
        </p:txBody>
      </p:sp>
      <p:sp>
        <p:nvSpPr>
          <p:cNvPr id="125" name="Updates von IoT-Geräten…"/>
          <p:cNvSpPr txBox="1"/>
          <p:nvPr>
            <p:ph type="body" idx="1"/>
          </p:nvPr>
        </p:nvSpPr>
        <p:spPr>
          <a:prstGeom prst="rect">
            <a:avLst/>
          </a:prstGeom>
        </p:spPr>
        <p:txBody>
          <a:bodyPr/>
          <a:lstStyle/>
          <a:p>
            <a:pPr marL="0" indent="0" algn="ctr" defTabSz="457200">
              <a:lnSpc>
                <a:spcPts val="6600"/>
              </a:lnSpc>
              <a:spcBef>
                <a:spcPts val="0"/>
              </a:spcBef>
              <a:defRPr sz="4400">
                <a:solidFill>
                  <a:srgbClr val="FFFFFF"/>
                </a:solidFill>
                <a:latin typeface="Arial Black"/>
                <a:ea typeface="Arial Black"/>
                <a:cs typeface="Arial Black"/>
                <a:sym typeface="Arial Black"/>
              </a:defRPr>
            </a:pPr>
          </a:p>
          <a:p>
            <a:pPr marL="0" indent="0" algn="ctr" defTabSz="457200">
              <a:lnSpc>
                <a:spcPts val="6600"/>
              </a:lnSpc>
              <a:spcBef>
                <a:spcPts val="0"/>
              </a:spcBef>
              <a:defRPr sz="4400">
                <a:solidFill>
                  <a:srgbClr val="FFFFFF"/>
                </a:solidFill>
                <a:latin typeface="Arial Black"/>
                <a:ea typeface="Arial Black"/>
                <a:cs typeface="Arial Black"/>
                <a:sym typeface="Arial Black"/>
              </a:defRPr>
            </a:pPr>
          </a:p>
          <a:p>
            <a:pPr marL="0" indent="0" algn="ctr" defTabSz="457200">
              <a:lnSpc>
                <a:spcPts val="6600"/>
              </a:lnSpc>
              <a:spcBef>
                <a:spcPts val="0"/>
              </a:spcBef>
              <a:defRPr sz="4400">
                <a:solidFill>
                  <a:srgbClr val="FFFFFF"/>
                </a:solidFill>
                <a:latin typeface="Arial Black"/>
                <a:ea typeface="Arial Black"/>
                <a:cs typeface="Arial Black"/>
                <a:sym typeface="Arial Black"/>
              </a:defRPr>
            </a:pPr>
            <a:r>
              <a:t>Updates von IoT-Geräten </a:t>
            </a:r>
          </a:p>
          <a:p>
            <a:pPr marL="0" indent="0" algn="ctr" defTabSz="457200">
              <a:lnSpc>
                <a:spcPts val="6600"/>
              </a:lnSpc>
              <a:spcBef>
                <a:spcPts val="0"/>
              </a:spcBef>
              <a:defRPr sz="4400">
                <a:solidFill>
                  <a:srgbClr val="FFFFFF"/>
                </a:solidFill>
                <a:latin typeface="Arial Black"/>
                <a:ea typeface="Arial Black"/>
                <a:cs typeface="Arial Black"/>
                <a:sym typeface="Arial Black"/>
              </a:defRPr>
            </a:pPr>
            <a:r>
              <a:t>im laufenden Betrieb</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Updates"/>
          <p:cNvSpPr txBox="1"/>
          <p:nvPr>
            <p:ph type="title"/>
          </p:nvPr>
        </p:nvSpPr>
        <p:spPr>
          <a:xfrm>
            <a:off x="504825" y="539750"/>
            <a:ext cx="9070975" cy="1262063"/>
          </a:xfrm>
          <a:prstGeom prst="rect">
            <a:avLst/>
          </a:prstGeom>
        </p:spPr>
        <p:txBody>
          <a:bodyPr/>
          <a:lstStyle>
            <a:lvl1pP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FFFFFF"/>
                </a:solidFill>
                <a:latin typeface="Arial Black"/>
                <a:ea typeface="Arial Black"/>
                <a:cs typeface="Arial Black"/>
                <a:sym typeface="Arial Black"/>
              </a:defRPr>
            </a:lvl1pPr>
          </a:lstStyle>
          <a:p>
            <a:pPr/>
            <a:r>
              <a:t>Updates</a:t>
            </a:r>
          </a:p>
        </p:txBody>
      </p:sp>
      <p:pic>
        <p:nvPicPr>
          <p:cNvPr id="128" name="image.jpeg" descr="image.jpeg"/>
          <p:cNvPicPr>
            <a:picLocks noChangeAspect="1"/>
          </p:cNvPicPr>
          <p:nvPr/>
        </p:nvPicPr>
        <p:blipFill>
          <a:blip r:embed="rId2">
            <a:extLst/>
          </a:blip>
          <a:stretch>
            <a:fillRect/>
          </a:stretch>
        </p:blipFill>
        <p:spPr>
          <a:xfrm>
            <a:off x="503237" y="1584325"/>
            <a:ext cx="8999538" cy="5472113"/>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Updates"/>
          <p:cNvSpPr txBox="1"/>
          <p:nvPr>
            <p:ph type="title"/>
          </p:nvPr>
        </p:nvSpPr>
        <p:spPr>
          <a:xfrm>
            <a:off x="504825" y="539750"/>
            <a:ext cx="9070975" cy="1262063"/>
          </a:xfrm>
          <a:prstGeom prst="rect">
            <a:avLst/>
          </a:prstGeom>
        </p:spPr>
        <p:txBody>
          <a:bodyPr/>
          <a:lstStyle>
            <a:lvl1pP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FFFFFF"/>
                </a:solidFill>
                <a:latin typeface="Arial Black"/>
                <a:ea typeface="Arial Black"/>
                <a:cs typeface="Arial Black"/>
                <a:sym typeface="Arial Black"/>
              </a:defRPr>
            </a:lvl1pPr>
          </a:lstStyle>
          <a:p>
            <a:pPr/>
            <a:r>
              <a:t>Updates</a:t>
            </a:r>
          </a:p>
        </p:txBody>
      </p:sp>
      <p:pic>
        <p:nvPicPr>
          <p:cNvPr id="131" name="image.jpeg" descr="image.jpeg"/>
          <p:cNvPicPr>
            <a:picLocks noChangeAspect="1"/>
          </p:cNvPicPr>
          <p:nvPr/>
        </p:nvPicPr>
        <p:blipFill>
          <a:blip r:embed="rId2">
            <a:extLst/>
          </a:blip>
          <a:stretch>
            <a:fillRect/>
          </a:stretch>
        </p:blipFill>
        <p:spPr>
          <a:xfrm>
            <a:off x="504825" y="1439862"/>
            <a:ext cx="9070975" cy="56165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Internet der Dinge"/>
          <p:cNvSpPr txBox="1"/>
          <p:nvPr>
            <p:ph type="title"/>
          </p:nvPr>
        </p:nvSpPr>
        <p:spPr>
          <a:xfrm>
            <a:off x="504825" y="539750"/>
            <a:ext cx="9070975" cy="1262063"/>
          </a:xfrm>
          <a:prstGeom prst="rect">
            <a:avLst/>
          </a:prstGeom>
        </p:spPr>
        <p:txBody>
          <a:bodyPr/>
          <a:lstStyle>
            <a:lvl1pP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FFFFFF"/>
                </a:solidFill>
                <a:latin typeface="Arial Black"/>
                <a:ea typeface="Arial Black"/>
                <a:cs typeface="Arial Black"/>
                <a:sym typeface="Arial Black"/>
              </a:defRPr>
            </a:lvl1pPr>
          </a:lstStyle>
          <a:p>
            <a:pPr/>
            <a:r>
              <a:t>Internet der Dinge</a:t>
            </a:r>
          </a:p>
        </p:txBody>
      </p:sp>
      <p:sp>
        <p:nvSpPr>
          <p:cNvPr id="59" name="Warum beschäftige ich mich damit?…"/>
          <p:cNvSpPr txBox="1"/>
          <p:nvPr>
            <p:ph type="body" idx="1"/>
          </p:nvPr>
        </p:nvSpPr>
        <p:spPr>
          <a:xfrm>
            <a:off x="720725" y="1912937"/>
            <a:ext cx="8675688" cy="4351339"/>
          </a:xfrm>
          <a:prstGeom prst="rect">
            <a:avLst/>
          </a:prstGeom>
        </p:spPr>
        <p:txBody>
          <a:bodyPr/>
          <a:lstStyle/>
          <a:p>
            <a:pPr marL="410209" indent="-307657" defTabSz="426799">
              <a:lnSpc>
                <a:spcPct val="117999"/>
              </a:lnSpc>
              <a:spcBef>
                <a:spcPts val="1300"/>
              </a:spcBef>
              <a:buClr>
                <a:srgbClr val="47B8B8"/>
              </a:buClr>
              <a:buSzPct val="45000"/>
              <a:buChar char="●"/>
              <a:tabLst>
                <a:tab pos="685800" algn="l"/>
                <a:tab pos="1371600" algn="l"/>
                <a:tab pos="2057400" algn="l"/>
                <a:tab pos="2743200" algn="l"/>
                <a:tab pos="3429000" algn="l"/>
                <a:tab pos="4114800" algn="l"/>
                <a:tab pos="4813300" algn="l"/>
                <a:tab pos="5499100" algn="l"/>
                <a:tab pos="6184900" algn="l"/>
                <a:tab pos="6870700" algn="l"/>
                <a:tab pos="7556500" algn="l"/>
              </a:tabLst>
              <a:defRPr sz="3040">
                <a:solidFill>
                  <a:srgbClr val="FFFFFF"/>
                </a:solidFill>
                <a:latin typeface="Arial Black"/>
                <a:ea typeface="Arial Black"/>
                <a:cs typeface="Arial Black"/>
                <a:sym typeface="Arial Black"/>
              </a:defRPr>
            </a:pPr>
            <a:r>
              <a:t>Warum beschäftige ich mich damit?</a:t>
            </a:r>
          </a:p>
          <a:p>
            <a:pPr marL="410209" indent="-307657" defTabSz="426799">
              <a:lnSpc>
                <a:spcPct val="117999"/>
              </a:lnSpc>
              <a:spcBef>
                <a:spcPts val="1300"/>
              </a:spcBef>
              <a:buClr>
                <a:srgbClr val="47B8B8"/>
              </a:buClr>
              <a:buSzPct val="45000"/>
              <a:buChar char="●"/>
              <a:tabLst>
                <a:tab pos="685800" algn="l"/>
                <a:tab pos="1371600" algn="l"/>
                <a:tab pos="2057400" algn="l"/>
                <a:tab pos="2743200" algn="l"/>
                <a:tab pos="3429000" algn="l"/>
                <a:tab pos="4114800" algn="l"/>
                <a:tab pos="4813300" algn="l"/>
                <a:tab pos="5499100" algn="l"/>
                <a:tab pos="6184900" algn="l"/>
                <a:tab pos="6870700" algn="l"/>
                <a:tab pos="7556500" algn="l"/>
              </a:tabLst>
              <a:defRPr sz="3040">
                <a:solidFill>
                  <a:srgbClr val="FFFFFF"/>
                </a:solidFill>
                <a:latin typeface="Arial Black"/>
                <a:ea typeface="Arial Black"/>
                <a:cs typeface="Arial Black"/>
                <a:sym typeface="Arial Black"/>
              </a:defRPr>
            </a:pPr>
            <a:r>
              <a:t>Was bedeutet Vernetzung für die Gesellschaft? </a:t>
            </a:r>
          </a:p>
          <a:p>
            <a:pPr marL="410209" indent="-307657" defTabSz="426799">
              <a:lnSpc>
                <a:spcPct val="117999"/>
              </a:lnSpc>
              <a:spcBef>
                <a:spcPts val="1300"/>
              </a:spcBef>
              <a:buClr>
                <a:srgbClr val="47B8B8"/>
              </a:buClr>
              <a:buSzPct val="45000"/>
              <a:buChar char="●"/>
              <a:tabLst>
                <a:tab pos="685800" algn="l"/>
                <a:tab pos="1371600" algn="l"/>
                <a:tab pos="2057400" algn="l"/>
                <a:tab pos="2743200" algn="l"/>
                <a:tab pos="3429000" algn="l"/>
                <a:tab pos="4114800" algn="l"/>
                <a:tab pos="4813300" algn="l"/>
                <a:tab pos="5499100" algn="l"/>
                <a:tab pos="6184900" algn="l"/>
                <a:tab pos="6870700" algn="l"/>
                <a:tab pos="7556500" algn="l"/>
              </a:tabLst>
              <a:defRPr sz="3040">
                <a:solidFill>
                  <a:srgbClr val="FFFFFF"/>
                </a:solidFill>
                <a:latin typeface="Arial Black"/>
                <a:ea typeface="Arial Black"/>
                <a:cs typeface="Arial Black"/>
                <a:sym typeface="Arial Black"/>
              </a:defRPr>
            </a:pPr>
            <a:r>
              <a:t>Was bedeutet es für unsere Privatsphäre? </a:t>
            </a:r>
          </a:p>
          <a:p>
            <a:pPr marL="410209" indent="-307657" defTabSz="426799">
              <a:lnSpc>
                <a:spcPct val="117999"/>
              </a:lnSpc>
              <a:spcBef>
                <a:spcPts val="1300"/>
              </a:spcBef>
              <a:buClr>
                <a:srgbClr val="47B8B8"/>
              </a:buClr>
              <a:buSzPct val="45000"/>
              <a:buChar char="●"/>
              <a:tabLst>
                <a:tab pos="685800" algn="l"/>
                <a:tab pos="1371600" algn="l"/>
                <a:tab pos="2057400" algn="l"/>
                <a:tab pos="2743200" algn="l"/>
                <a:tab pos="3429000" algn="l"/>
                <a:tab pos="4114800" algn="l"/>
                <a:tab pos="4813300" algn="l"/>
                <a:tab pos="5499100" algn="l"/>
                <a:tab pos="6184900" algn="l"/>
                <a:tab pos="6870700" algn="l"/>
                <a:tab pos="7556500" algn="l"/>
              </a:tabLst>
              <a:defRPr sz="3040">
                <a:solidFill>
                  <a:srgbClr val="FFFFFF"/>
                </a:solidFill>
                <a:latin typeface="Arial Black"/>
                <a:ea typeface="Arial Black"/>
                <a:cs typeface="Arial Black"/>
                <a:sym typeface="Arial Black"/>
              </a:defRPr>
            </a:pPr>
            <a:r>
              <a:t>Und - was für Alternativen gibt es?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Updates"/>
          <p:cNvSpPr txBox="1"/>
          <p:nvPr>
            <p:ph type="title"/>
          </p:nvPr>
        </p:nvSpPr>
        <p:spPr>
          <a:xfrm>
            <a:off x="504825" y="539750"/>
            <a:ext cx="9070975" cy="1262063"/>
          </a:xfrm>
          <a:prstGeom prst="rect">
            <a:avLst/>
          </a:prstGeom>
        </p:spPr>
        <p:txBody>
          <a:bodyPr/>
          <a:lstStyle>
            <a:lvl1pP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FFFFFF"/>
                </a:solidFill>
                <a:latin typeface="Arial Black"/>
                <a:ea typeface="Arial Black"/>
                <a:cs typeface="Arial Black"/>
                <a:sym typeface="Arial Black"/>
              </a:defRPr>
            </a:lvl1pPr>
          </a:lstStyle>
          <a:p>
            <a:pPr/>
            <a:r>
              <a:t>Updates</a:t>
            </a:r>
          </a:p>
        </p:txBody>
      </p:sp>
      <p:pic>
        <p:nvPicPr>
          <p:cNvPr id="134" name="image.jpeg" descr="image.jpeg"/>
          <p:cNvPicPr>
            <a:picLocks noChangeAspect="1"/>
          </p:cNvPicPr>
          <p:nvPr/>
        </p:nvPicPr>
        <p:blipFill>
          <a:blip r:embed="rId2">
            <a:extLst/>
          </a:blip>
          <a:stretch>
            <a:fillRect/>
          </a:stretch>
        </p:blipFill>
        <p:spPr>
          <a:xfrm>
            <a:off x="431800" y="1584325"/>
            <a:ext cx="9072563" cy="5472113"/>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Updates"/>
          <p:cNvSpPr txBox="1"/>
          <p:nvPr>
            <p:ph type="title"/>
          </p:nvPr>
        </p:nvSpPr>
        <p:spPr>
          <a:xfrm>
            <a:off x="504825" y="539750"/>
            <a:ext cx="9070975" cy="1262063"/>
          </a:xfrm>
          <a:prstGeom prst="rect">
            <a:avLst/>
          </a:prstGeom>
        </p:spPr>
        <p:txBody>
          <a:bodyPr/>
          <a:lstStyle>
            <a:lvl1pP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FFFFFF"/>
                </a:solidFill>
                <a:latin typeface="Arial Black"/>
                <a:ea typeface="Arial Black"/>
                <a:cs typeface="Arial Black"/>
                <a:sym typeface="Arial Black"/>
              </a:defRPr>
            </a:lvl1pPr>
          </a:lstStyle>
          <a:p>
            <a:pPr/>
            <a:r>
              <a:t>Updates</a:t>
            </a:r>
          </a:p>
        </p:txBody>
      </p:sp>
      <p:pic>
        <p:nvPicPr>
          <p:cNvPr id="137" name="image.jpeg" descr="image.jpeg"/>
          <p:cNvPicPr>
            <a:picLocks noChangeAspect="1"/>
          </p:cNvPicPr>
          <p:nvPr/>
        </p:nvPicPr>
        <p:blipFill>
          <a:blip r:embed="rId3">
            <a:extLst/>
          </a:blip>
          <a:stretch>
            <a:fillRect/>
          </a:stretch>
        </p:blipFill>
        <p:spPr>
          <a:xfrm>
            <a:off x="503237" y="1511300"/>
            <a:ext cx="9072563" cy="5616575"/>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Problem: Besitz"/>
          <p:cNvSpPr txBox="1"/>
          <p:nvPr>
            <p:ph type="title" idx="4294967295"/>
          </p:nvPr>
        </p:nvSpPr>
        <p:spPr>
          <a:xfrm>
            <a:off x="503555" y="101453"/>
            <a:ext cx="9063991" cy="1661731"/>
          </a:xfrm>
          <a:prstGeom prst="rect">
            <a:avLst/>
          </a:prstGeom>
        </p:spPr>
        <p:txBody>
          <a:bodyPr>
            <a:noAutofit/>
          </a:bodyPr>
          <a:lstStyle>
            <a:lvl1pPr>
              <a:defRPr>
                <a:solidFill>
                  <a:srgbClr val="FFFFFF"/>
                </a:solidFill>
                <a:latin typeface="Arial Black"/>
                <a:ea typeface="Arial Black"/>
                <a:cs typeface="Arial Black"/>
                <a:sym typeface="Arial Black"/>
              </a:defRPr>
            </a:lvl1pPr>
          </a:lstStyle>
          <a:p>
            <a:pPr/>
            <a:r>
              <a:t>Problem: Besitz</a:t>
            </a:r>
          </a:p>
        </p:txBody>
      </p:sp>
      <p:sp>
        <p:nvSpPr>
          <p:cNvPr id="142" name="„Wir kontrollieren unsere Geräte…"/>
          <p:cNvSpPr txBox="1"/>
          <p:nvPr>
            <p:ph type="body" idx="4294967295"/>
          </p:nvPr>
        </p:nvSpPr>
        <p:spPr>
          <a:xfrm>
            <a:off x="503555" y="1763183"/>
            <a:ext cx="9063991" cy="5793317"/>
          </a:xfrm>
          <a:prstGeom prst="rect">
            <a:avLst/>
          </a:prstGeom>
        </p:spPr>
        <p:txBody>
          <a:bodyPr>
            <a:noAutofit/>
          </a:bodyPr>
          <a:lstStyle/>
          <a:p>
            <a:pPr marL="0" indent="0" algn="ctr" defTabSz="457200">
              <a:lnSpc>
                <a:spcPts val="5200"/>
              </a:lnSpc>
              <a:spcBef>
                <a:spcPts val="0"/>
              </a:spcBef>
              <a:defRPr>
                <a:solidFill>
                  <a:srgbClr val="FFFFFF"/>
                </a:solidFill>
                <a:latin typeface="Arial Black"/>
                <a:ea typeface="Arial Black"/>
                <a:cs typeface="Arial Black"/>
                <a:sym typeface="Arial Black"/>
              </a:defRPr>
            </a:pPr>
            <a:r>
              <a:t>„Wir kontrollieren unsere Geräte </a:t>
            </a:r>
          </a:p>
          <a:p>
            <a:pPr marL="0" indent="0" algn="ctr" defTabSz="457200">
              <a:lnSpc>
                <a:spcPts val="5200"/>
              </a:lnSpc>
              <a:spcBef>
                <a:spcPts val="0"/>
              </a:spcBef>
              <a:defRPr>
                <a:solidFill>
                  <a:srgbClr val="FFFFFF"/>
                </a:solidFill>
                <a:latin typeface="Arial Black"/>
                <a:ea typeface="Arial Black"/>
                <a:cs typeface="Arial Black"/>
                <a:sym typeface="Arial Black"/>
              </a:defRPr>
            </a:pPr>
            <a:r>
              <a:t>nicht mehr, </a:t>
            </a:r>
          </a:p>
          <a:p>
            <a:pPr marL="0" indent="0" algn="ctr" defTabSz="457200">
              <a:lnSpc>
                <a:spcPts val="5200"/>
              </a:lnSpc>
              <a:spcBef>
                <a:spcPts val="0"/>
              </a:spcBef>
              <a:defRPr>
                <a:solidFill>
                  <a:srgbClr val="FFFFFF"/>
                </a:solidFill>
                <a:latin typeface="Arial Black"/>
                <a:ea typeface="Arial Black"/>
                <a:cs typeface="Arial Black"/>
                <a:sym typeface="Arial Black"/>
              </a:defRPr>
            </a:pPr>
            <a:r>
              <a:t>weil die Unternehmen denken </a:t>
            </a:r>
          </a:p>
          <a:p>
            <a:pPr marL="0" indent="0" algn="ctr" defTabSz="457200">
              <a:lnSpc>
                <a:spcPts val="5200"/>
              </a:lnSpc>
              <a:spcBef>
                <a:spcPts val="0"/>
              </a:spcBef>
              <a:defRPr>
                <a:solidFill>
                  <a:srgbClr val="FFFFFF"/>
                </a:solidFill>
                <a:latin typeface="Arial Black"/>
                <a:ea typeface="Arial Black"/>
                <a:cs typeface="Arial Black"/>
                <a:sym typeface="Arial Black"/>
              </a:defRPr>
            </a:pPr>
            <a:r>
              <a:t>und so handeln, </a:t>
            </a:r>
          </a:p>
          <a:p>
            <a:pPr marL="0" indent="0" algn="ctr" defTabSz="457200">
              <a:lnSpc>
                <a:spcPts val="5200"/>
              </a:lnSpc>
              <a:spcBef>
                <a:spcPts val="0"/>
              </a:spcBef>
              <a:defRPr>
                <a:solidFill>
                  <a:srgbClr val="FFFFFF"/>
                </a:solidFill>
                <a:latin typeface="Arial Black"/>
                <a:ea typeface="Arial Black"/>
                <a:cs typeface="Arial Black"/>
                <a:sym typeface="Arial Black"/>
              </a:defRPr>
            </a:pPr>
            <a:r>
              <a:t>als würden sie ihnen </a:t>
            </a:r>
          </a:p>
          <a:p>
            <a:pPr marL="0" indent="0" algn="ctr" defTabSz="457200">
              <a:lnSpc>
                <a:spcPts val="5200"/>
              </a:lnSpc>
              <a:spcBef>
                <a:spcPts val="0"/>
              </a:spcBef>
              <a:defRPr>
                <a:solidFill>
                  <a:srgbClr val="FFFFFF"/>
                </a:solidFill>
                <a:latin typeface="Arial Black"/>
                <a:ea typeface="Arial Black"/>
                <a:cs typeface="Arial Black"/>
                <a:sym typeface="Arial Black"/>
              </a:defRPr>
            </a:pPr>
            <a:r>
              <a:t>noch gehören. </a:t>
            </a:r>
          </a:p>
          <a:p>
            <a:pPr marL="0" indent="0" algn="ctr" defTabSz="457200">
              <a:lnSpc>
                <a:spcPts val="5200"/>
              </a:lnSpc>
              <a:spcBef>
                <a:spcPts val="0"/>
              </a:spcBef>
              <a:defRPr>
                <a:solidFill>
                  <a:srgbClr val="FFFFFF"/>
                </a:solidFill>
                <a:latin typeface="Arial Black"/>
                <a:ea typeface="Arial Black"/>
                <a:cs typeface="Arial Black"/>
                <a:sym typeface="Arial Black"/>
              </a:defRPr>
            </a:pPr>
            <a:r>
              <a:t>Sogar, nachdem </a:t>
            </a:r>
          </a:p>
          <a:p>
            <a:pPr marL="0" indent="0" algn="ctr" defTabSz="457200">
              <a:lnSpc>
                <a:spcPts val="5200"/>
              </a:lnSpc>
              <a:spcBef>
                <a:spcPts val="0"/>
              </a:spcBef>
              <a:defRPr>
                <a:solidFill>
                  <a:srgbClr val="FFFFFF"/>
                </a:solidFill>
                <a:latin typeface="Arial Black"/>
                <a:ea typeface="Arial Black"/>
                <a:cs typeface="Arial Black"/>
                <a:sym typeface="Arial Black"/>
              </a:defRPr>
            </a:pPr>
            <a:r>
              <a:t>wir sie gekauft haben.“</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Problem: Besitz"/>
          <p:cNvSpPr txBox="1"/>
          <p:nvPr>
            <p:ph type="title" idx="4294967295"/>
          </p:nvPr>
        </p:nvSpPr>
        <p:spPr>
          <a:xfrm>
            <a:off x="503555" y="101453"/>
            <a:ext cx="9063991" cy="1661731"/>
          </a:xfrm>
          <a:prstGeom prst="rect">
            <a:avLst/>
          </a:prstGeom>
        </p:spPr>
        <p:txBody>
          <a:bodyPr>
            <a:noAutofit/>
          </a:bodyPr>
          <a:lstStyle>
            <a:lvl1pPr>
              <a:defRPr>
                <a:solidFill>
                  <a:srgbClr val="FFFFFF"/>
                </a:solidFill>
                <a:latin typeface="Arial Black"/>
                <a:ea typeface="Arial Black"/>
                <a:cs typeface="Arial Black"/>
                <a:sym typeface="Arial Black"/>
              </a:defRPr>
            </a:lvl1pPr>
          </a:lstStyle>
          <a:p>
            <a:pPr/>
            <a:r>
              <a:t>Problem: Besitz</a:t>
            </a:r>
          </a:p>
        </p:txBody>
      </p:sp>
      <p:pic>
        <p:nvPicPr>
          <p:cNvPr id="147" name="51PuZ5rE9jL.jpg" descr="51PuZ5rE9jL.jpg"/>
          <p:cNvPicPr>
            <a:picLocks noChangeAspect="1"/>
          </p:cNvPicPr>
          <p:nvPr/>
        </p:nvPicPr>
        <p:blipFill>
          <a:blip r:embed="rId2">
            <a:extLst/>
          </a:blip>
          <a:stretch>
            <a:fillRect/>
          </a:stretch>
        </p:blipFill>
        <p:spPr>
          <a:xfrm>
            <a:off x="3425020" y="1255062"/>
            <a:ext cx="3858430" cy="5793438"/>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9" name="290.122.248.jpg" descr="290.122.248.jpg"/>
          <p:cNvPicPr>
            <a:picLocks noChangeAspect="1"/>
          </p:cNvPicPr>
          <p:nvPr/>
        </p:nvPicPr>
        <p:blipFill>
          <a:blip r:embed="rId3">
            <a:extLst/>
          </a:blip>
          <a:stretch>
            <a:fillRect/>
          </a:stretch>
        </p:blipFill>
        <p:spPr>
          <a:xfrm>
            <a:off x="534406" y="1780656"/>
            <a:ext cx="9002288" cy="5061988"/>
          </a:xfrm>
          <a:prstGeom prst="rect">
            <a:avLst/>
          </a:prstGeom>
          <a:ln w="12700">
            <a:miter lim="400000"/>
          </a:ln>
        </p:spPr>
      </p:pic>
      <p:sp>
        <p:nvSpPr>
          <p:cNvPr id="150" name="Sonos Lautsprecher"/>
          <p:cNvSpPr txBox="1"/>
          <p:nvPr>
            <p:ph type="title" idx="4294967295"/>
          </p:nvPr>
        </p:nvSpPr>
        <p:spPr>
          <a:xfrm>
            <a:off x="503555" y="101453"/>
            <a:ext cx="9063991" cy="1661731"/>
          </a:xfrm>
          <a:prstGeom prst="rect">
            <a:avLst/>
          </a:prstGeom>
        </p:spPr>
        <p:txBody>
          <a:bodyPr>
            <a:noAutofit/>
          </a:bodyPr>
          <a:lstStyle>
            <a:lvl1pPr>
              <a:defRPr>
                <a:solidFill>
                  <a:srgbClr val="FFFFFF"/>
                </a:solidFill>
                <a:latin typeface="Arial Black"/>
                <a:ea typeface="Arial Black"/>
                <a:cs typeface="Arial Black"/>
                <a:sym typeface="Arial Black"/>
              </a:defRPr>
            </a:lvl1pPr>
          </a:lstStyle>
          <a:p>
            <a:pPr/>
            <a:r>
              <a:t>Sonos Lautsprecher</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onos One -…"/>
          <p:cNvSpPr txBox="1"/>
          <p:nvPr>
            <p:ph type="body" idx="4294967295"/>
          </p:nvPr>
        </p:nvSpPr>
        <p:spPr>
          <a:xfrm>
            <a:off x="503555" y="1763183"/>
            <a:ext cx="9063991" cy="5793317"/>
          </a:xfrm>
          <a:prstGeom prst="rect">
            <a:avLst/>
          </a:prstGeom>
        </p:spPr>
        <p:txBody>
          <a:bodyPr>
            <a:noAutofit/>
          </a:bodyPr>
          <a:lstStyle/>
          <a:p>
            <a:pPr marL="0" indent="0" algn="ctr" defTabSz="457200">
              <a:lnSpc>
                <a:spcPts val="5200"/>
              </a:lnSpc>
              <a:spcBef>
                <a:spcPts val="0"/>
              </a:spcBef>
              <a:defRPr>
                <a:solidFill>
                  <a:srgbClr val="FFFFFF"/>
                </a:solidFill>
                <a:latin typeface="Arial Black"/>
                <a:ea typeface="Arial Black"/>
                <a:cs typeface="Arial Black"/>
                <a:sym typeface="Arial Black"/>
              </a:defRPr>
            </a:pPr>
            <a:r>
              <a:t>Sonos One - </a:t>
            </a:r>
          </a:p>
          <a:p>
            <a:pPr marL="0" indent="0" algn="ctr" defTabSz="457200">
              <a:lnSpc>
                <a:spcPts val="5200"/>
              </a:lnSpc>
              <a:spcBef>
                <a:spcPts val="0"/>
              </a:spcBef>
              <a:defRPr>
                <a:solidFill>
                  <a:srgbClr val="FFFFFF"/>
                </a:solidFill>
                <a:latin typeface="Arial Black"/>
                <a:ea typeface="Arial Black"/>
                <a:cs typeface="Arial Black"/>
                <a:sym typeface="Arial Black"/>
              </a:defRPr>
            </a:pPr>
            <a:r>
              <a:t>Daten auch an Amazon Alexa und Google Assistant (ab 2018). </a:t>
            </a:r>
          </a:p>
          <a:p>
            <a:pPr marL="0" indent="0" algn="ctr" defTabSz="457200">
              <a:lnSpc>
                <a:spcPts val="5200"/>
              </a:lnSpc>
              <a:spcBef>
                <a:spcPts val="0"/>
              </a:spcBef>
              <a:defRPr>
                <a:solidFill>
                  <a:srgbClr val="FFFFFF"/>
                </a:solidFill>
                <a:latin typeface="Arial Black"/>
                <a:ea typeface="Arial Black"/>
                <a:cs typeface="Arial Black"/>
                <a:sym typeface="Arial Black"/>
              </a:defRPr>
            </a:pPr>
          </a:p>
          <a:p>
            <a:pPr marL="0" indent="0" algn="ctr" defTabSz="457200">
              <a:lnSpc>
                <a:spcPts val="5200"/>
              </a:lnSpc>
              <a:spcBef>
                <a:spcPts val="0"/>
              </a:spcBef>
              <a:defRPr>
                <a:solidFill>
                  <a:srgbClr val="FFFFFF"/>
                </a:solidFill>
                <a:latin typeface="Arial Black"/>
                <a:ea typeface="Arial Black"/>
                <a:cs typeface="Arial Black"/>
                <a:sym typeface="Arial Black"/>
              </a:defRPr>
            </a:pPr>
            <a:r>
              <a:t>Problem: </a:t>
            </a:r>
          </a:p>
          <a:p>
            <a:pPr marL="0" indent="0" algn="ctr" defTabSz="457200">
              <a:lnSpc>
                <a:spcPts val="5200"/>
              </a:lnSpc>
              <a:spcBef>
                <a:spcPts val="0"/>
              </a:spcBef>
              <a:defRPr>
                <a:solidFill>
                  <a:srgbClr val="FFFFFF"/>
                </a:solidFill>
                <a:latin typeface="Arial Black"/>
                <a:ea typeface="Arial Black"/>
                <a:cs typeface="Arial Black"/>
                <a:sym typeface="Arial Black"/>
              </a:defRPr>
            </a:pPr>
            <a:r>
              <a:t>Wer hat aller Zugriff welche Daten?</a:t>
            </a:r>
          </a:p>
          <a:p>
            <a:pPr marL="0" indent="0" algn="ctr" defTabSz="457200">
              <a:lnSpc>
                <a:spcPts val="5200"/>
              </a:lnSpc>
              <a:spcBef>
                <a:spcPts val="0"/>
              </a:spcBef>
              <a:defRPr>
                <a:solidFill>
                  <a:srgbClr val="FFFFFF"/>
                </a:solidFill>
                <a:latin typeface="Arial Black"/>
                <a:ea typeface="Arial Black"/>
                <a:cs typeface="Arial Black"/>
                <a:sym typeface="Arial Black"/>
              </a:defRPr>
            </a:pPr>
            <a:r>
              <a:t>Wer speichert diese wo? </a:t>
            </a:r>
          </a:p>
        </p:txBody>
      </p:sp>
      <p:sp>
        <p:nvSpPr>
          <p:cNvPr id="155" name="Sonos Lautsprecher"/>
          <p:cNvSpPr txBox="1"/>
          <p:nvPr>
            <p:ph type="title" idx="4294967295"/>
          </p:nvPr>
        </p:nvSpPr>
        <p:spPr>
          <a:xfrm>
            <a:off x="503555" y="101453"/>
            <a:ext cx="9063991" cy="1661731"/>
          </a:xfrm>
          <a:prstGeom prst="rect">
            <a:avLst/>
          </a:prstGeom>
        </p:spPr>
        <p:txBody>
          <a:bodyPr>
            <a:noAutofit/>
          </a:bodyPr>
          <a:lstStyle>
            <a:lvl1pPr>
              <a:defRPr>
                <a:solidFill>
                  <a:srgbClr val="FFFFFF"/>
                </a:solidFill>
                <a:latin typeface="Arial Black"/>
                <a:ea typeface="Arial Black"/>
                <a:cs typeface="Arial Black"/>
                <a:sym typeface="Arial Black"/>
              </a:defRPr>
            </a:lvl1pPr>
          </a:lstStyle>
          <a:p>
            <a:pPr/>
            <a:r>
              <a:t>Sonos Lautsprecher</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Das ist nicht fair, solange Unternehmen nicht damit beginnen, Nutzern eine echte Wahlmöglichkeit anzubieten.“…"/>
          <p:cNvSpPr txBox="1"/>
          <p:nvPr>
            <p:ph type="body" idx="4294967295"/>
          </p:nvPr>
        </p:nvSpPr>
        <p:spPr>
          <a:xfrm>
            <a:off x="503555" y="1763183"/>
            <a:ext cx="9063991" cy="5793317"/>
          </a:xfrm>
          <a:prstGeom prst="rect">
            <a:avLst/>
          </a:prstGeom>
        </p:spPr>
        <p:txBody>
          <a:bodyPr>
            <a:noAutofit/>
          </a:bodyPr>
          <a:lstStyle/>
          <a:p>
            <a:pPr marL="0" indent="0" algn="ctr" defTabSz="457200">
              <a:lnSpc>
                <a:spcPts val="5200"/>
              </a:lnSpc>
              <a:spcBef>
                <a:spcPts val="0"/>
              </a:spcBef>
              <a:defRPr>
                <a:solidFill>
                  <a:srgbClr val="FFFFFF"/>
                </a:solidFill>
                <a:latin typeface="Arial Black"/>
                <a:ea typeface="Arial Black"/>
                <a:cs typeface="Arial Black"/>
                <a:sym typeface="Arial Black"/>
              </a:defRPr>
            </a:pPr>
            <a:r>
              <a:t>„Das ist nicht fair, solange Unternehmen nicht damit beginnen, Nutzern eine echte Wahlmöglichkeit anzubieten.“ </a:t>
            </a:r>
          </a:p>
          <a:p>
            <a:pPr marL="0" indent="0" algn="ctr" defTabSz="457200">
              <a:lnSpc>
                <a:spcPts val="5200"/>
              </a:lnSpc>
              <a:spcBef>
                <a:spcPts val="0"/>
              </a:spcBef>
              <a:defRPr>
                <a:solidFill>
                  <a:srgbClr val="FFFFFF"/>
                </a:solidFill>
                <a:latin typeface="Arial Black"/>
                <a:ea typeface="Arial Black"/>
                <a:cs typeface="Arial Black"/>
                <a:sym typeface="Arial Black"/>
              </a:defRPr>
            </a:pPr>
          </a:p>
          <a:p>
            <a:pPr marL="0" indent="0" algn="ctr" defTabSz="457200">
              <a:lnSpc>
                <a:spcPts val="5200"/>
              </a:lnSpc>
              <a:spcBef>
                <a:spcPts val="0"/>
              </a:spcBef>
              <a:defRPr>
                <a:solidFill>
                  <a:srgbClr val="FFFFFF"/>
                </a:solidFill>
                <a:latin typeface="Arial Black"/>
                <a:ea typeface="Arial Black"/>
                <a:cs typeface="Arial Black"/>
                <a:sym typeface="Arial Black"/>
              </a:defRPr>
            </a:pPr>
            <a:r>
              <a:t>Lee Tien von der Bürgerrechtsorganisation EFF sieht in dem Vorgehen ein „wachsendes Problem“ im Bereich Konsumentenschutz.</a:t>
            </a:r>
          </a:p>
        </p:txBody>
      </p:sp>
      <p:sp>
        <p:nvSpPr>
          <p:cNvPr id="160" name="Sonos Lautsprecher"/>
          <p:cNvSpPr txBox="1"/>
          <p:nvPr>
            <p:ph type="title" idx="4294967295"/>
          </p:nvPr>
        </p:nvSpPr>
        <p:spPr>
          <a:xfrm>
            <a:off x="503555" y="101453"/>
            <a:ext cx="9063991" cy="1661731"/>
          </a:xfrm>
          <a:prstGeom prst="rect">
            <a:avLst/>
          </a:prstGeom>
        </p:spPr>
        <p:txBody>
          <a:bodyPr>
            <a:noAutofit/>
          </a:bodyPr>
          <a:lstStyle>
            <a:lvl1pPr>
              <a:defRPr>
                <a:solidFill>
                  <a:srgbClr val="FFFFFF"/>
                </a:solidFill>
                <a:latin typeface="Arial Black"/>
                <a:ea typeface="Arial Black"/>
                <a:cs typeface="Arial Black"/>
                <a:sym typeface="Arial Black"/>
              </a:defRPr>
            </a:lvl1pPr>
          </a:lstStyle>
          <a:p>
            <a:pPr/>
            <a:r>
              <a:t>Sonos Lautsprecher</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Beispiel: Nest Cam"/>
          <p:cNvSpPr txBox="1"/>
          <p:nvPr>
            <p:ph type="title" idx="4294967295"/>
          </p:nvPr>
        </p:nvSpPr>
        <p:spPr>
          <a:xfrm>
            <a:off x="503555" y="101453"/>
            <a:ext cx="9063991" cy="1661731"/>
          </a:xfrm>
          <a:prstGeom prst="rect">
            <a:avLst/>
          </a:prstGeom>
        </p:spPr>
        <p:txBody>
          <a:bodyPr>
            <a:noAutofit/>
          </a:bodyPr>
          <a:lstStyle>
            <a:lvl1pPr>
              <a:defRPr>
                <a:solidFill>
                  <a:srgbClr val="FFFFFF"/>
                </a:solidFill>
                <a:latin typeface="Arial Black"/>
                <a:ea typeface="Arial Black"/>
                <a:cs typeface="Arial Black"/>
                <a:sym typeface="Arial Black"/>
              </a:defRPr>
            </a:lvl1pPr>
          </a:lstStyle>
          <a:p>
            <a:pPr/>
            <a:r>
              <a:t>Beispiel: Nest Cam</a:t>
            </a:r>
          </a:p>
        </p:txBody>
      </p:sp>
      <p:sp>
        <p:nvSpPr>
          <p:cNvPr id="163" name="Abo-Modell notwendig,…"/>
          <p:cNvSpPr txBox="1"/>
          <p:nvPr>
            <p:ph type="body" idx="4294967295"/>
          </p:nvPr>
        </p:nvSpPr>
        <p:spPr>
          <a:xfrm>
            <a:off x="503555" y="1763183"/>
            <a:ext cx="9063991" cy="5793317"/>
          </a:xfrm>
          <a:prstGeom prst="rect">
            <a:avLst/>
          </a:prstGeom>
        </p:spPr>
        <p:txBody>
          <a:bodyPr>
            <a:noAutofit/>
          </a:bodyPr>
          <a:lstStyle/>
          <a:p>
            <a:pPr marL="0" indent="0" algn="ctr" defTabSz="457200">
              <a:lnSpc>
                <a:spcPts val="6600"/>
              </a:lnSpc>
              <a:spcBef>
                <a:spcPts val="0"/>
              </a:spcBef>
              <a:defRPr sz="4400">
                <a:solidFill>
                  <a:srgbClr val="FFFFFF"/>
                </a:solidFill>
                <a:latin typeface="Arial Black"/>
                <a:ea typeface="Arial Black"/>
                <a:cs typeface="Arial Black"/>
                <a:sym typeface="Arial Black"/>
              </a:defRPr>
            </a:pPr>
            <a:r>
              <a:t>Abo-Modell notwendig, </a:t>
            </a:r>
          </a:p>
          <a:p>
            <a:pPr marL="0" indent="0" algn="ctr" defTabSz="457200">
              <a:lnSpc>
                <a:spcPts val="6600"/>
              </a:lnSpc>
              <a:spcBef>
                <a:spcPts val="0"/>
              </a:spcBef>
              <a:defRPr sz="4400">
                <a:solidFill>
                  <a:srgbClr val="FFFFFF"/>
                </a:solidFill>
                <a:latin typeface="Arial Black"/>
                <a:ea typeface="Arial Black"/>
                <a:cs typeface="Arial Black"/>
                <a:sym typeface="Arial Black"/>
              </a:defRPr>
            </a:pPr>
            <a:r>
              <a:t>um an die </a:t>
            </a:r>
          </a:p>
          <a:p>
            <a:pPr marL="0" indent="0" algn="ctr" defTabSz="457200">
              <a:lnSpc>
                <a:spcPts val="6600"/>
              </a:lnSpc>
              <a:spcBef>
                <a:spcPts val="0"/>
              </a:spcBef>
              <a:defRPr sz="4400">
                <a:solidFill>
                  <a:srgbClr val="FFFFFF"/>
                </a:solidFill>
                <a:latin typeface="Arial Black"/>
                <a:ea typeface="Arial Black"/>
                <a:cs typeface="Arial Black"/>
                <a:sym typeface="Arial Black"/>
              </a:defRPr>
            </a:pPr>
            <a:r>
              <a:t>Video-Daten der eigenen Kamera</a:t>
            </a:r>
          </a:p>
          <a:p>
            <a:pPr marL="0" indent="0" algn="ctr" defTabSz="457200">
              <a:lnSpc>
                <a:spcPts val="6600"/>
              </a:lnSpc>
              <a:spcBef>
                <a:spcPts val="0"/>
              </a:spcBef>
              <a:defRPr sz="4400">
                <a:solidFill>
                  <a:srgbClr val="FFFFFF"/>
                </a:solidFill>
                <a:latin typeface="Arial Black"/>
                <a:ea typeface="Arial Black"/>
                <a:cs typeface="Arial Black"/>
                <a:sym typeface="Arial Black"/>
              </a:defRPr>
            </a:pPr>
            <a:r>
              <a:t> zu kommen</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Titel"/>
          <p:cNvSpPr txBox="1"/>
          <p:nvPr>
            <p:ph type="title"/>
          </p:nvPr>
        </p:nvSpPr>
        <p:spPr>
          <a:prstGeom prst="rect">
            <a:avLst/>
          </a:prstGeom>
        </p:spPr>
        <p:txBody>
          <a:bodyPr/>
          <a:lstStyle/>
          <a:p>
            <a:pPr/>
          </a:p>
        </p:txBody>
      </p:sp>
      <p:sp>
        <p:nvSpPr>
          <p:cNvPr id="168" name="Text"/>
          <p:cNvSpPr txBox="1"/>
          <p:nvPr>
            <p:ph type="body" idx="1"/>
          </p:nvPr>
        </p:nvSpPr>
        <p:spPr>
          <a:prstGeom prst="rect">
            <a:avLst/>
          </a:prstGeom>
        </p:spPr>
        <p:txBody>
          <a:bodyPr/>
          <a:lstStyle/>
          <a:p>
            <a:pPr/>
          </a:p>
        </p:txBody>
      </p:sp>
      <p:pic>
        <p:nvPicPr>
          <p:cNvPr id="169" name="36115863373_53aca5ef0c_k.jpg" descr="36115863373_53aca5ef0c_k.jpg"/>
          <p:cNvPicPr>
            <a:picLocks noChangeAspect="1"/>
          </p:cNvPicPr>
          <p:nvPr/>
        </p:nvPicPr>
        <p:blipFill>
          <a:blip r:embed="rId3">
            <a:extLst/>
          </a:blip>
          <a:stretch>
            <a:fillRect/>
          </a:stretch>
        </p:blipFill>
        <p:spPr>
          <a:xfrm>
            <a:off x="-114300" y="175517"/>
            <a:ext cx="10071100" cy="7395966"/>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Titel"/>
          <p:cNvSpPr txBox="1"/>
          <p:nvPr>
            <p:ph type="title"/>
          </p:nvPr>
        </p:nvSpPr>
        <p:spPr>
          <a:prstGeom prst="rect">
            <a:avLst/>
          </a:prstGeom>
        </p:spPr>
        <p:txBody>
          <a:bodyPr/>
          <a:lstStyle/>
          <a:p>
            <a:pPr/>
          </a:p>
        </p:txBody>
      </p:sp>
      <p:sp>
        <p:nvSpPr>
          <p:cNvPr id="174" name="Text"/>
          <p:cNvSpPr txBox="1"/>
          <p:nvPr>
            <p:ph type="body" idx="1"/>
          </p:nvPr>
        </p:nvSpPr>
        <p:spPr>
          <a:prstGeom prst="rect">
            <a:avLst/>
          </a:prstGeom>
        </p:spPr>
        <p:txBody>
          <a:bodyPr/>
          <a:lstStyle/>
          <a:p>
            <a:pPr/>
          </a:p>
        </p:txBody>
      </p:sp>
      <p:pic>
        <p:nvPicPr>
          <p:cNvPr id="175" name="36497039130_54e5cd378f_k.jpg" descr="36497039130_54e5cd378f_k.jpg"/>
          <p:cNvPicPr>
            <a:picLocks noChangeAspect="1"/>
          </p:cNvPicPr>
          <p:nvPr/>
        </p:nvPicPr>
        <p:blipFill>
          <a:blip r:embed="rId3">
            <a:extLst/>
          </a:blip>
          <a:stretch>
            <a:fillRect/>
          </a:stretch>
        </p:blipFill>
        <p:spPr>
          <a:xfrm>
            <a:off x="-114300" y="514827"/>
            <a:ext cx="10071100" cy="671734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Internet der Dinge"/>
          <p:cNvSpPr txBox="1"/>
          <p:nvPr>
            <p:ph type="title"/>
          </p:nvPr>
        </p:nvSpPr>
        <p:spPr>
          <a:prstGeom prst="rect">
            <a:avLst/>
          </a:prstGeom>
        </p:spPr>
        <p:txBody>
          <a:bodyPr/>
          <a:lstStyle>
            <a:lvl1pP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FFFFFF"/>
                </a:solidFill>
                <a:latin typeface="Arial Black"/>
                <a:ea typeface="Arial Black"/>
                <a:cs typeface="Arial Black"/>
                <a:sym typeface="Arial Black"/>
              </a:defRPr>
            </a:lvl1pPr>
          </a:lstStyle>
          <a:p>
            <a:pPr/>
            <a:r>
              <a:t>Internet der Dinge</a:t>
            </a:r>
          </a:p>
        </p:txBody>
      </p:sp>
      <p:sp>
        <p:nvSpPr>
          <p:cNvPr id="64" name="Wearables:…"/>
          <p:cNvSpPr txBox="1"/>
          <p:nvPr>
            <p:ph type="body" idx="1"/>
          </p:nvPr>
        </p:nvSpPr>
        <p:spPr>
          <a:prstGeom prst="rect">
            <a:avLst/>
          </a:prstGeom>
        </p:spPr>
        <p:txBody>
          <a:bodyPr/>
          <a:lstStyle/>
          <a:p>
            <a:pPr marL="198881" indent="-198881" algn="ctr" defTabSz="260572">
              <a:spcBef>
                <a:spcPts val="800"/>
              </a:spcBef>
              <a:defRPr sz="1856">
                <a:solidFill>
                  <a:srgbClr val="FFFFFF"/>
                </a:solidFill>
                <a:latin typeface="Arial Black"/>
                <a:ea typeface="Arial Black"/>
                <a:cs typeface="Arial Black"/>
                <a:sym typeface="Arial Black"/>
              </a:defRPr>
            </a:pPr>
            <a:r>
              <a:t>Wearables: </a:t>
            </a:r>
          </a:p>
          <a:p>
            <a:pPr marL="198881" indent="-198881" algn="ctr" defTabSz="260572">
              <a:spcBef>
                <a:spcPts val="800"/>
              </a:spcBef>
              <a:defRPr sz="1856">
                <a:solidFill>
                  <a:srgbClr val="FFFFFF"/>
                </a:solidFill>
                <a:latin typeface="Arial Black"/>
                <a:ea typeface="Arial Black"/>
                <a:cs typeface="Arial Black"/>
                <a:sym typeface="Arial Black"/>
              </a:defRPr>
            </a:pPr>
            <a:r>
              <a:t>Smart Watch, Fitness Tracker</a:t>
            </a:r>
          </a:p>
          <a:p>
            <a:pPr marL="198881" indent="-198881" algn="ctr" defTabSz="260572">
              <a:spcBef>
                <a:spcPts val="800"/>
              </a:spcBef>
              <a:defRPr sz="1856">
                <a:solidFill>
                  <a:srgbClr val="FFFFFF"/>
                </a:solidFill>
                <a:latin typeface="Arial Black"/>
                <a:ea typeface="Arial Black"/>
                <a:cs typeface="Arial Black"/>
                <a:sym typeface="Arial Black"/>
              </a:defRPr>
            </a:pPr>
          </a:p>
          <a:p>
            <a:pPr marL="198881" indent="-198881" algn="ctr" defTabSz="260572">
              <a:spcBef>
                <a:spcPts val="800"/>
              </a:spcBef>
              <a:defRPr sz="1856">
                <a:solidFill>
                  <a:srgbClr val="FFFFFF"/>
                </a:solidFill>
                <a:latin typeface="Arial Black"/>
                <a:ea typeface="Arial Black"/>
                <a:cs typeface="Arial Black"/>
                <a:sym typeface="Arial Black"/>
              </a:defRPr>
            </a:pPr>
            <a:r>
              <a:t>Kinderspielzeug, Sexspielzeug</a:t>
            </a:r>
          </a:p>
          <a:p>
            <a:pPr marL="198881" indent="-198881" algn="ctr" defTabSz="260572">
              <a:spcBef>
                <a:spcPts val="800"/>
              </a:spcBef>
              <a:defRPr sz="1856">
                <a:solidFill>
                  <a:srgbClr val="FFFFFF"/>
                </a:solidFill>
                <a:latin typeface="Arial Black"/>
                <a:ea typeface="Arial Black"/>
                <a:cs typeface="Arial Black"/>
                <a:sym typeface="Arial Black"/>
              </a:defRPr>
            </a:pPr>
            <a:r>
              <a:t>Alles rund um Heimvernetzung</a:t>
            </a:r>
          </a:p>
          <a:p>
            <a:pPr marL="198881" indent="-198881" algn="ctr" defTabSz="260572">
              <a:spcBef>
                <a:spcPts val="800"/>
              </a:spcBef>
              <a:defRPr sz="1856">
                <a:solidFill>
                  <a:srgbClr val="FFFFFF"/>
                </a:solidFill>
                <a:latin typeface="Arial Black"/>
                <a:ea typeface="Arial Black"/>
                <a:cs typeface="Arial Black"/>
                <a:sym typeface="Arial Black"/>
              </a:defRPr>
            </a:pPr>
          </a:p>
          <a:p>
            <a:pPr marL="198881" indent="-198881" algn="ctr" defTabSz="260572">
              <a:spcBef>
                <a:spcPts val="800"/>
              </a:spcBef>
              <a:defRPr sz="1856">
                <a:solidFill>
                  <a:srgbClr val="FFFFFF"/>
                </a:solidFill>
                <a:latin typeface="Arial Black"/>
                <a:ea typeface="Arial Black"/>
                <a:cs typeface="Arial Black"/>
                <a:sym typeface="Arial Black"/>
              </a:defRPr>
            </a:pPr>
            <a:r>
              <a:t>Digitale Assistenten </a:t>
            </a:r>
          </a:p>
          <a:p>
            <a:pPr marL="198881" indent="-198881" algn="ctr" defTabSz="260572">
              <a:spcBef>
                <a:spcPts val="800"/>
              </a:spcBef>
              <a:defRPr sz="1856">
                <a:solidFill>
                  <a:srgbClr val="FFFFFF"/>
                </a:solidFill>
                <a:latin typeface="Arial Black"/>
                <a:ea typeface="Arial Black"/>
                <a:cs typeface="Arial Black"/>
                <a:sym typeface="Arial Black"/>
              </a:defRPr>
            </a:pPr>
            <a:r>
              <a:t>und smarte Lautsprecher: </a:t>
            </a:r>
          </a:p>
          <a:p>
            <a:pPr marL="198881" indent="-198881" algn="ctr" defTabSz="260572">
              <a:spcBef>
                <a:spcPts val="800"/>
              </a:spcBef>
              <a:defRPr sz="1856">
                <a:solidFill>
                  <a:srgbClr val="FFFFFF"/>
                </a:solidFill>
                <a:latin typeface="Arial Black"/>
                <a:ea typeface="Arial Black"/>
                <a:cs typeface="Arial Black"/>
                <a:sym typeface="Arial Black"/>
              </a:defRPr>
            </a:pPr>
            <a:r>
              <a:t>Google Home mit Assistant, Amazon Echo mit Alexa, Apple Siri, Microsoft Cortana</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Titel"/>
          <p:cNvSpPr txBox="1"/>
          <p:nvPr>
            <p:ph type="title"/>
          </p:nvPr>
        </p:nvSpPr>
        <p:spPr>
          <a:prstGeom prst="rect">
            <a:avLst/>
          </a:prstGeom>
        </p:spPr>
        <p:txBody>
          <a:bodyPr/>
          <a:lstStyle/>
          <a:p>
            <a:pPr/>
          </a:p>
        </p:txBody>
      </p:sp>
      <p:sp>
        <p:nvSpPr>
          <p:cNvPr id="180" name="Text"/>
          <p:cNvSpPr txBox="1"/>
          <p:nvPr>
            <p:ph type="body" idx="1"/>
          </p:nvPr>
        </p:nvSpPr>
        <p:spPr>
          <a:prstGeom prst="rect">
            <a:avLst/>
          </a:prstGeom>
        </p:spPr>
        <p:txBody>
          <a:bodyPr/>
          <a:lstStyle/>
          <a:p>
            <a:pPr/>
          </a:p>
        </p:txBody>
      </p:sp>
      <p:pic>
        <p:nvPicPr>
          <p:cNvPr id="181" name="33433114096_8ef127119b_b.jpg" descr="33433114096_8ef127119b_b.jpg"/>
          <p:cNvPicPr>
            <a:picLocks noChangeAspect="1"/>
          </p:cNvPicPr>
          <p:nvPr/>
        </p:nvPicPr>
        <p:blipFill>
          <a:blip r:embed="rId3">
            <a:extLst/>
          </a:blip>
          <a:stretch>
            <a:fillRect/>
          </a:stretch>
        </p:blipFill>
        <p:spPr>
          <a:xfrm>
            <a:off x="-114300" y="516466"/>
            <a:ext cx="10071100" cy="6714068"/>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prachassistentin weiß…"/>
          <p:cNvSpPr txBox="1"/>
          <p:nvPr>
            <p:ph type="title"/>
          </p:nvPr>
        </p:nvSpPr>
        <p:spPr>
          <a:prstGeom prst="rect">
            <a:avLst/>
          </a:prstGeom>
        </p:spPr>
        <p:txBody>
          <a:bodyPr/>
          <a:lstStyle>
            <a:lvl1pPr>
              <a:defRPr>
                <a:solidFill>
                  <a:srgbClr val="FFFFFF"/>
                </a:solidFill>
                <a:latin typeface="Arial Black"/>
                <a:ea typeface="Arial Black"/>
                <a:cs typeface="Arial Black"/>
                <a:sym typeface="Arial Black"/>
              </a:defRPr>
            </a:lvl1pPr>
          </a:lstStyle>
          <a:p>
            <a:pPr/>
            <a:r>
              <a:t>Sprachassistentin weiß…</a:t>
            </a:r>
          </a:p>
        </p:txBody>
      </p:sp>
      <p:sp>
        <p:nvSpPr>
          <p:cNvPr id="186" name="* Mit wem du sprichst/schreibst…"/>
          <p:cNvSpPr txBox="1"/>
          <p:nvPr>
            <p:ph type="body" idx="1"/>
          </p:nvPr>
        </p:nvSpPr>
        <p:spPr>
          <a:prstGeom prst="rect">
            <a:avLst/>
          </a:prstGeom>
        </p:spPr>
        <p:txBody>
          <a:bodyPr/>
          <a:lstStyle/>
          <a:p>
            <a:pPr marL="0" indent="0" algn="ctr" defTabSz="457200">
              <a:lnSpc>
                <a:spcPts val="5000"/>
              </a:lnSpc>
              <a:spcBef>
                <a:spcPts val="0"/>
              </a:spcBef>
              <a:defRPr sz="3000">
                <a:solidFill>
                  <a:srgbClr val="FFFFFF"/>
                </a:solidFill>
                <a:latin typeface="Arial Black"/>
                <a:ea typeface="Arial Black"/>
                <a:cs typeface="Arial Black"/>
                <a:sym typeface="Arial Black"/>
              </a:defRPr>
            </a:pPr>
          </a:p>
          <a:p>
            <a:pPr marL="0" indent="0" algn="ctr" defTabSz="457200">
              <a:lnSpc>
                <a:spcPts val="5000"/>
              </a:lnSpc>
              <a:spcBef>
                <a:spcPts val="0"/>
              </a:spcBef>
              <a:defRPr sz="3000">
                <a:solidFill>
                  <a:srgbClr val="FFFFFF"/>
                </a:solidFill>
                <a:latin typeface="Arial Black"/>
                <a:ea typeface="Arial Black"/>
                <a:cs typeface="Arial Black"/>
                <a:sym typeface="Arial Black"/>
              </a:defRPr>
            </a:pPr>
            <a:r>
              <a:t>* Mit wem du sprichst/schreibst</a:t>
            </a:r>
          </a:p>
          <a:p>
            <a:pPr marL="0" indent="0" algn="ctr" defTabSz="457200">
              <a:lnSpc>
                <a:spcPts val="5000"/>
              </a:lnSpc>
              <a:spcBef>
                <a:spcPts val="0"/>
              </a:spcBef>
              <a:defRPr sz="3000">
                <a:solidFill>
                  <a:srgbClr val="FFFFFF"/>
                </a:solidFill>
                <a:latin typeface="Arial Black"/>
                <a:ea typeface="Arial Black"/>
                <a:cs typeface="Arial Black"/>
                <a:sym typeface="Arial Black"/>
              </a:defRPr>
            </a:pPr>
            <a:r>
              <a:t>* Wann du außer Haus gehst/bist</a:t>
            </a:r>
          </a:p>
          <a:p>
            <a:pPr marL="0" indent="0" algn="ctr" defTabSz="457200">
              <a:lnSpc>
                <a:spcPts val="5000"/>
              </a:lnSpc>
              <a:spcBef>
                <a:spcPts val="0"/>
              </a:spcBef>
              <a:defRPr sz="3000">
                <a:solidFill>
                  <a:srgbClr val="FFFFFF"/>
                </a:solidFill>
                <a:latin typeface="Arial Black"/>
                <a:ea typeface="Arial Black"/>
                <a:cs typeface="Arial Black"/>
                <a:sym typeface="Arial Black"/>
              </a:defRPr>
            </a:pPr>
            <a:r>
              <a:t>* Was du einkaufst</a:t>
            </a:r>
            <a:br/>
            <a:r>
              <a:t>* Was für Musik du hörst/Serien du schaust</a:t>
            </a:r>
          </a:p>
          <a:p>
            <a:pPr marL="0" indent="0" algn="ctr" defTabSz="457200">
              <a:lnSpc>
                <a:spcPts val="5000"/>
              </a:lnSpc>
              <a:spcBef>
                <a:spcPts val="0"/>
              </a:spcBef>
              <a:defRPr sz="3000">
                <a:solidFill>
                  <a:srgbClr val="FFFFFF"/>
                </a:solidFill>
                <a:latin typeface="Arial Black"/>
                <a:ea typeface="Arial Black"/>
                <a:cs typeface="Arial Black"/>
                <a:sym typeface="Arial Black"/>
              </a:defRPr>
            </a:pPr>
            <a:r>
              <a:t>*Wann du schlafen gehst/aufstehst</a:t>
            </a:r>
          </a:p>
          <a:p>
            <a:pPr marL="0" indent="0" algn="ctr" defTabSz="457200">
              <a:lnSpc>
                <a:spcPts val="5000"/>
              </a:lnSpc>
              <a:spcBef>
                <a:spcPts val="0"/>
              </a:spcBef>
              <a:defRPr sz="3000">
                <a:solidFill>
                  <a:srgbClr val="FFFFFF"/>
                </a:solidFill>
                <a:latin typeface="Arial Black"/>
                <a:ea typeface="Arial Black"/>
                <a:cs typeface="Arial Black"/>
                <a:sym typeface="Arial Black"/>
              </a:defRPr>
            </a:pPr>
            <a:r>
              <a:t>*Über deine Hobbys Bescheid</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Was passiert mit den Daten?"/>
          <p:cNvSpPr txBox="1"/>
          <p:nvPr>
            <p:ph type="title"/>
          </p:nvPr>
        </p:nvSpPr>
        <p:spPr>
          <a:prstGeom prst="rect">
            <a:avLst/>
          </a:prstGeom>
        </p:spPr>
        <p:txBody>
          <a:bodyPr/>
          <a:lstStyle>
            <a:lvl1pPr>
              <a:defRPr>
                <a:solidFill>
                  <a:srgbClr val="FFFFFF"/>
                </a:solidFill>
                <a:latin typeface="Arial Black"/>
                <a:ea typeface="Arial Black"/>
                <a:cs typeface="Arial Black"/>
                <a:sym typeface="Arial Black"/>
              </a:defRPr>
            </a:lvl1pPr>
          </a:lstStyle>
          <a:p>
            <a:pPr/>
            <a:r>
              <a:t>Was passiert mit den Daten? </a:t>
            </a:r>
          </a:p>
        </p:txBody>
      </p:sp>
      <p:sp>
        <p:nvSpPr>
          <p:cNvPr id="189" name="Amazon, Google, Apple, Microsoft: Alle digitale Assistenten senden alle Sprachbefehle, die nach „Ok Google“ oder „Alexa“ oder „Hey Siri“ gesendet werden, zu den Firmen-Servern in den USA. Dort werden die Daten gespeichert."/>
          <p:cNvSpPr txBox="1"/>
          <p:nvPr>
            <p:ph type="body" idx="1"/>
          </p:nvPr>
        </p:nvSpPr>
        <p:spPr>
          <a:prstGeom prst="rect">
            <a:avLst/>
          </a:prstGeom>
        </p:spPr>
        <p:txBody>
          <a:bodyPr/>
          <a:lstStyle/>
          <a:p>
            <a:pPr marL="0" indent="0" algn="ctr" defTabSz="457200">
              <a:lnSpc>
                <a:spcPts val="5000"/>
              </a:lnSpc>
              <a:spcBef>
                <a:spcPts val="0"/>
              </a:spcBef>
              <a:defRPr sz="3000">
                <a:solidFill>
                  <a:srgbClr val="FFFFFF"/>
                </a:solidFill>
                <a:latin typeface="Arial Black"/>
                <a:ea typeface="Arial Black"/>
                <a:cs typeface="Arial Black"/>
                <a:sym typeface="Arial Black"/>
              </a:defRPr>
            </a:pPr>
          </a:p>
          <a:p>
            <a:pPr marL="0" indent="0" algn="ctr" defTabSz="457200">
              <a:lnSpc>
                <a:spcPts val="5000"/>
              </a:lnSpc>
              <a:spcBef>
                <a:spcPts val="0"/>
              </a:spcBef>
              <a:defRPr sz="3000">
                <a:solidFill>
                  <a:srgbClr val="FFFFFF"/>
                </a:solidFill>
                <a:latin typeface="Arial Black"/>
                <a:ea typeface="Arial Black"/>
                <a:cs typeface="Arial Black"/>
                <a:sym typeface="Arial Black"/>
              </a:defRPr>
            </a:pPr>
            <a:r>
              <a:t>Amazon, Google, Apple, Microsoft: Alle digitale Assistenten senden alle Sprachbefehle, die nach „Ok Google“ oder „Alexa“ oder „Hey Siri“ gesendet werden, zu den Firmen-Servern in den USA. Dort werden die Daten gespeichert. </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Gefahr für die Privatsphäre"/>
          <p:cNvSpPr txBox="1"/>
          <p:nvPr>
            <p:ph type="title"/>
          </p:nvPr>
        </p:nvSpPr>
        <p:spPr>
          <a:prstGeom prst="rect">
            <a:avLst/>
          </a:prstGeom>
        </p:spPr>
        <p:txBody>
          <a:bodyPr/>
          <a:lstStyle>
            <a:lvl1pPr>
              <a:defRPr>
                <a:solidFill>
                  <a:srgbClr val="FFFFFF"/>
                </a:solidFill>
                <a:latin typeface="Arial Black"/>
                <a:ea typeface="Arial Black"/>
                <a:cs typeface="Arial Black"/>
                <a:sym typeface="Arial Black"/>
              </a:defRPr>
            </a:lvl1pPr>
          </a:lstStyle>
          <a:p>
            <a:pPr/>
            <a:r>
              <a:t>Gefahr für die Privatsphäre</a:t>
            </a:r>
          </a:p>
        </p:txBody>
      </p:sp>
      <p:sp>
        <p:nvSpPr>
          <p:cNvPr id="192" name="„Für Nutzer ist nicht ausreichend nachvollziehbar, wie, in welchem Umfang und wo die erfassten Informationen verarbeitet werden. Auch ist nicht klar, für wie lange die Daten gespeichert werden.“…"/>
          <p:cNvSpPr txBox="1"/>
          <p:nvPr>
            <p:ph type="body" idx="1"/>
          </p:nvPr>
        </p:nvSpPr>
        <p:spPr>
          <a:prstGeom prst="rect">
            <a:avLst/>
          </a:prstGeom>
        </p:spPr>
        <p:txBody>
          <a:bodyPr/>
          <a:lstStyle/>
          <a:p>
            <a:pPr marL="0" indent="0" algn="ctr" defTabSz="416052">
              <a:lnSpc>
                <a:spcPts val="4500"/>
              </a:lnSpc>
              <a:spcBef>
                <a:spcPts val="0"/>
              </a:spcBef>
              <a:defRPr sz="2730">
                <a:solidFill>
                  <a:srgbClr val="FFFFFF"/>
                </a:solidFill>
                <a:latin typeface="Arial Black"/>
                <a:ea typeface="Arial Black"/>
                <a:cs typeface="Arial Black"/>
                <a:sym typeface="Arial Black"/>
              </a:defRPr>
            </a:pPr>
            <a:r>
              <a:t>„Für Nutzer ist nicht ausreichend nachvollziehbar, wie, in welchem Umfang und wo die erfassten Informationen verarbeitet werden. Auch ist nicht klar, für wie lange die Daten gespeichert werden.“ </a:t>
            </a:r>
          </a:p>
          <a:p>
            <a:pPr marL="0" indent="0" algn="ctr" defTabSz="416052">
              <a:lnSpc>
                <a:spcPts val="4500"/>
              </a:lnSpc>
              <a:spcBef>
                <a:spcPts val="0"/>
              </a:spcBef>
              <a:defRPr sz="2730">
                <a:solidFill>
                  <a:srgbClr val="FFFFFF"/>
                </a:solidFill>
                <a:latin typeface="Arial Black"/>
                <a:ea typeface="Arial Black"/>
                <a:cs typeface="Arial Black"/>
                <a:sym typeface="Arial Black"/>
              </a:defRPr>
            </a:pPr>
          </a:p>
          <a:p>
            <a:pPr marL="0" indent="0" algn="ctr" defTabSz="416052">
              <a:lnSpc>
                <a:spcPts val="4500"/>
              </a:lnSpc>
              <a:spcBef>
                <a:spcPts val="0"/>
              </a:spcBef>
              <a:defRPr sz="2730">
                <a:solidFill>
                  <a:srgbClr val="FFFFFF"/>
                </a:solidFill>
                <a:latin typeface="Arial Black"/>
                <a:ea typeface="Arial Black"/>
                <a:cs typeface="Arial Black"/>
                <a:sym typeface="Arial Black"/>
              </a:defRPr>
            </a:pPr>
            <a:r>
              <a:t>Deutsche Bundesbeauftragte für Datenschutz, Andrea Voßhoff.</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Titel"/>
          <p:cNvSpPr txBox="1"/>
          <p:nvPr>
            <p:ph type="title"/>
          </p:nvPr>
        </p:nvSpPr>
        <p:spPr>
          <a:prstGeom prst="rect">
            <a:avLst/>
          </a:prstGeom>
        </p:spPr>
        <p:txBody>
          <a:bodyPr/>
          <a:lstStyle/>
          <a:p>
            <a:pPr/>
          </a:p>
        </p:txBody>
      </p:sp>
      <p:sp>
        <p:nvSpPr>
          <p:cNvPr id="195" name="*“Die Daten, die über dich gesammelt werden, stellen einen unglaublich großen Wert für die Unternehmen, die diese Informationen sammeln, dar. Sie werden sie nutzen und auf verschiedene Art und Weise versuchen, diese Informationen zu monetarisieren.“…"/>
          <p:cNvSpPr txBox="1"/>
          <p:nvPr>
            <p:ph type="body" idx="1"/>
          </p:nvPr>
        </p:nvSpPr>
        <p:spPr>
          <a:prstGeom prst="rect">
            <a:avLst/>
          </a:prstGeom>
        </p:spPr>
        <p:txBody>
          <a:bodyPr/>
          <a:lstStyle/>
          <a:p>
            <a:pPr marL="284606" indent="-284606" defTabSz="372887">
              <a:spcBef>
                <a:spcPts val="1100"/>
              </a:spcBef>
              <a:defRPr sz="2656"/>
            </a:pPr>
          </a:p>
          <a:p>
            <a:pPr marL="284606" indent="-284606" algn="ctr" defTabSz="372887">
              <a:spcBef>
                <a:spcPts val="1100"/>
              </a:spcBef>
              <a:defRPr sz="2656">
                <a:solidFill>
                  <a:srgbClr val="FFFFFF"/>
                </a:solidFill>
                <a:latin typeface="Arial Black"/>
                <a:ea typeface="Arial Black"/>
                <a:cs typeface="Arial Black"/>
                <a:sym typeface="Arial Black"/>
              </a:defRPr>
            </a:pPr>
          </a:p>
          <a:p>
            <a:pPr marL="284606" indent="-284606" algn="ctr" defTabSz="372887">
              <a:spcBef>
                <a:spcPts val="1100"/>
              </a:spcBef>
              <a:defRPr sz="2656">
                <a:solidFill>
                  <a:srgbClr val="FFFFFF"/>
                </a:solidFill>
                <a:latin typeface="Arial Black"/>
                <a:ea typeface="Arial Black"/>
                <a:cs typeface="Arial Black"/>
                <a:sym typeface="Arial Black"/>
              </a:defRPr>
            </a:pPr>
            <a:r>
              <a:t>*“Die Daten, die über dich gesammelt werden, stellen einen unglaublich großen Wert für die Unternehmen, die diese Informationen sammeln, dar. Sie werden sie nutzen und auf verschiedene Art und Weise versuchen, diese Informationen zu monetarisieren.“</a:t>
            </a:r>
          </a:p>
          <a:p>
            <a:pPr marL="284606" indent="-284606" algn="ctr" defTabSz="372887">
              <a:spcBef>
                <a:spcPts val="1100"/>
              </a:spcBef>
              <a:defRPr sz="2656">
                <a:solidFill>
                  <a:srgbClr val="FFFFFF"/>
                </a:solidFill>
                <a:latin typeface="Arial Black"/>
                <a:ea typeface="Arial Black"/>
                <a:cs typeface="Arial Black"/>
                <a:sym typeface="Arial Black"/>
              </a:defRPr>
            </a:pPr>
            <a:r>
              <a:t>Quelle: </a:t>
            </a:r>
            <a:r>
              <a:rPr u="sng">
                <a:solidFill>
                  <a:srgbClr val="CCCCFF"/>
                </a:solidFill>
                <a:uFill>
                  <a:solidFill>
                    <a:srgbClr val="CCCCFF"/>
                  </a:solidFill>
                </a:uFill>
                <a:hlinkClick r:id="rId3" invalidUrl="" action="" tgtFrame="" tooltip="" history="1" highlightClick="0" endSnd="0"/>
              </a:rPr>
              <a:t>KSL.com</a:t>
            </a:r>
          </a:p>
        </p:txBody>
      </p:sp>
      <p:pic>
        <p:nvPicPr>
          <p:cNvPr id="196" name="Bildschirmfoto 2017-10-21 um 19.31.23.jpg" descr="Bildschirmfoto 2017-10-21 um 19.31.23.jpg"/>
          <p:cNvPicPr>
            <a:picLocks noChangeAspect="1"/>
          </p:cNvPicPr>
          <p:nvPr/>
        </p:nvPicPr>
        <p:blipFill>
          <a:blip r:embed="rId4">
            <a:extLst/>
          </a:blip>
          <a:stretch>
            <a:fillRect/>
          </a:stretch>
        </p:blipFill>
        <p:spPr>
          <a:xfrm>
            <a:off x="768350" y="673100"/>
            <a:ext cx="8255000" cy="1651000"/>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Titel"/>
          <p:cNvSpPr txBox="1"/>
          <p:nvPr>
            <p:ph type="title"/>
          </p:nvPr>
        </p:nvSpPr>
        <p:spPr>
          <a:prstGeom prst="rect">
            <a:avLst/>
          </a:prstGeom>
        </p:spPr>
        <p:txBody>
          <a:bodyPr/>
          <a:lstStyle/>
          <a:p>
            <a:pPr/>
          </a:p>
        </p:txBody>
      </p:sp>
      <p:sp>
        <p:nvSpPr>
          <p:cNvPr id="201" name="Quelle: The Atlantic"/>
          <p:cNvSpPr txBox="1"/>
          <p:nvPr>
            <p:ph type="body" idx="1"/>
          </p:nvPr>
        </p:nvSpPr>
        <p:spPr>
          <a:prstGeom prst="rect">
            <a:avLst/>
          </a:prstGeom>
        </p:spPr>
        <p:txBody>
          <a:bodyPr/>
          <a:lstStyle/>
          <a:p>
            <a:pPr marL="301752" indent="-301752" defTabSz="395350">
              <a:spcBef>
                <a:spcPts val="1200"/>
              </a:spcBef>
              <a:defRPr sz="2816"/>
            </a:pPr>
          </a:p>
          <a:p>
            <a:pPr marL="301752" indent="-301752" defTabSz="395350">
              <a:spcBef>
                <a:spcPts val="1200"/>
              </a:spcBef>
              <a:defRPr sz="2816"/>
            </a:pPr>
          </a:p>
          <a:p>
            <a:pPr marL="301752" indent="-301752" defTabSz="395350">
              <a:spcBef>
                <a:spcPts val="1200"/>
              </a:spcBef>
              <a:defRPr sz="2816"/>
            </a:pPr>
          </a:p>
          <a:p>
            <a:pPr marL="301752" indent="-301752" defTabSz="395350">
              <a:spcBef>
                <a:spcPts val="1200"/>
              </a:spcBef>
              <a:defRPr sz="2816"/>
            </a:pPr>
          </a:p>
          <a:p>
            <a:pPr marL="301752" indent="-301752" defTabSz="395350">
              <a:spcBef>
                <a:spcPts val="1200"/>
              </a:spcBef>
              <a:defRPr sz="2816"/>
            </a:pPr>
          </a:p>
          <a:p>
            <a:pPr marL="301752" indent="-301752" defTabSz="395350">
              <a:spcBef>
                <a:spcPts val="1200"/>
              </a:spcBef>
              <a:defRPr sz="2816"/>
            </a:pPr>
          </a:p>
          <a:p>
            <a:pPr marL="301752" indent="-301752" defTabSz="395350">
              <a:spcBef>
                <a:spcPts val="1200"/>
              </a:spcBef>
              <a:defRPr sz="2816"/>
            </a:pPr>
          </a:p>
          <a:p>
            <a:pPr marL="301752" indent="-301752" defTabSz="395350">
              <a:spcBef>
                <a:spcPts val="1200"/>
              </a:spcBef>
              <a:defRPr sz="2816">
                <a:solidFill>
                  <a:srgbClr val="FFFFFF"/>
                </a:solidFill>
                <a:latin typeface="Arial Black"/>
                <a:ea typeface="Arial Black"/>
                <a:cs typeface="Arial Black"/>
                <a:sym typeface="Arial Black"/>
              </a:defRPr>
            </a:pPr>
            <a:r>
              <a:t>Quelle: The Atlantic</a:t>
            </a:r>
          </a:p>
        </p:txBody>
      </p:sp>
      <p:pic>
        <p:nvPicPr>
          <p:cNvPr id="202" name="Bildschirmfoto 2017-10-21 um 19.31.19.jpg" descr="Bildschirmfoto 2017-10-21 um 19.31.19.jpg"/>
          <p:cNvPicPr>
            <a:picLocks noChangeAspect="1"/>
          </p:cNvPicPr>
          <p:nvPr/>
        </p:nvPicPr>
        <p:blipFill>
          <a:blip r:embed="rId2">
            <a:extLst/>
          </a:blip>
          <a:stretch>
            <a:fillRect/>
          </a:stretch>
        </p:blipFill>
        <p:spPr>
          <a:xfrm>
            <a:off x="-127000" y="1426982"/>
            <a:ext cx="10071100" cy="4893036"/>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Gegenmaßnahmen"/>
          <p:cNvSpPr txBox="1"/>
          <p:nvPr>
            <p:ph type="title"/>
          </p:nvPr>
        </p:nvSpPr>
        <p:spPr>
          <a:prstGeom prst="rect">
            <a:avLst/>
          </a:prstGeom>
        </p:spPr>
        <p:txBody>
          <a:bodyPr/>
          <a:lstStyle>
            <a:lvl1pPr>
              <a:defRPr>
                <a:solidFill>
                  <a:srgbClr val="FFFFFF"/>
                </a:solidFill>
                <a:latin typeface="Arial Black"/>
                <a:ea typeface="Arial Black"/>
                <a:cs typeface="Arial Black"/>
                <a:sym typeface="Arial Black"/>
              </a:defRPr>
            </a:lvl1pPr>
          </a:lstStyle>
          <a:p>
            <a:pPr/>
            <a:r>
              <a:t>Gegenmaßnahmen</a:t>
            </a:r>
          </a:p>
        </p:txBody>
      </p:sp>
      <p:sp>
        <p:nvSpPr>
          <p:cNvPr id="205" name="*Sowohl Google Home als auch Amazon Echo verfügen über einen „Mute Button“ (Abschaltknopf)…"/>
          <p:cNvSpPr txBox="1"/>
          <p:nvPr>
            <p:ph type="body" idx="1"/>
          </p:nvPr>
        </p:nvSpPr>
        <p:spPr>
          <a:prstGeom prst="rect">
            <a:avLst/>
          </a:prstGeom>
        </p:spPr>
        <p:txBody>
          <a:bodyPr/>
          <a:lstStyle/>
          <a:p>
            <a:pPr marL="0" indent="0" algn="ctr" defTabSz="370331">
              <a:lnSpc>
                <a:spcPts val="4000"/>
              </a:lnSpc>
              <a:spcBef>
                <a:spcPts val="0"/>
              </a:spcBef>
              <a:defRPr sz="2430">
                <a:solidFill>
                  <a:srgbClr val="FFFFFF"/>
                </a:solidFill>
                <a:latin typeface="Arial Black"/>
                <a:ea typeface="Arial Black"/>
                <a:cs typeface="Arial Black"/>
                <a:sym typeface="Arial Black"/>
              </a:defRPr>
            </a:pPr>
            <a:r>
              <a:t>*Sowohl Google Home als auch Amazon Echo verfügen über einen „Mute Button“ (Abschaltknopf) </a:t>
            </a:r>
          </a:p>
          <a:p>
            <a:pPr marL="0" indent="0" algn="ctr" defTabSz="370331">
              <a:lnSpc>
                <a:spcPts val="4000"/>
              </a:lnSpc>
              <a:spcBef>
                <a:spcPts val="0"/>
              </a:spcBef>
              <a:defRPr sz="2430">
                <a:solidFill>
                  <a:srgbClr val="FFFFFF"/>
                </a:solidFill>
                <a:latin typeface="Arial Black"/>
                <a:ea typeface="Arial Black"/>
                <a:cs typeface="Arial Black"/>
                <a:sym typeface="Arial Black"/>
              </a:defRPr>
            </a:pPr>
            <a:r>
              <a:t>= man kann den Lauschvorgang bewusst unterbrechen</a:t>
            </a:r>
          </a:p>
          <a:p>
            <a:pPr marL="0" indent="0" algn="ctr" defTabSz="370331">
              <a:lnSpc>
                <a:spcPts val="4000"/>
              </a:lnSpc>
              <a:spcBef>
                <a:spcPts val="0"/>
              </a:spcBef>
              <a:defRPr sz="2430">
                <a:solidFill>
                  <a:srgbClr val="FFFFFF"/>
                </a:solidFill>
                <a:latin typeface="Arial Black"/>
                <a:ea typeface="Arial Black"/>
                <a:cs typeface="Arial Black"/>
                <a:sym typeface="Arial Black"/>
              </a:defRPr>
            </a:pPr>
          </a:p>
          <a:p>
            <a:pPr marL="0" indent="0" algn="ctr" defTabSz="370331">
              <a:lnSpc>
                <a:spcPts val="4000"/>
              </a:lnSpc>
              <a:spcBef>
                <a:spcPts val="0"/>
              </a:spcBef>
              <a:defRPr sz="2430">
                <a:solidFill>
                  <a:srgbClr val="FFFFFF"/>
                </a:solidFill>
                <a:latin typeface="Arial Black"/>
                <a:ea typeface="Arial Black"/>
                <a:cs typeface="Arial Black"/>
                <a:sym typeface="Arial Black"/>
              </a:defRPr>
            </a:pPr>
            <a:r>
              <a:t>* In den Einstellungen lassen sich die gesammelten Daten auch löschen und kontrollieren</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Gegenmaßnahmen"/>
          <p:cNvSpPr txBox="1"/>
          <p:nvPr>
            <p:ph type="title"/>
          </p:nvPr>
        </p:nvSpPr>
        <p:spPr>
          <a:prstGeom prst="rect">
            <a:avLst/>
          </a:prstGeom>
        </p:spPr>
        <p:txBody>
          <a:bodyPr/>
          <a:lstStyle>
            <a:lvl1pPr>
              <a:defRPr>
                <a:solidFill>
                  <a:srgbClr val="FFFFFF"/>
                </a:solidFill>
                <a:latin typeface="Arial Black"/>
                <a:ea typeface="Arial Black"/>
                <a:cs typeface="Arial Black"/>
                <a:sym typeface="Arial Black"/>
              </a:defRPr>
            </a:lvl1pPr>
          </a:lstStyle>
          <a:p>
            <a:pPr/>
            <a:r>
              <a:t>Gegenmaßnahmen</a:t>
            </a:r>
          </a:p>
        </p:txBody>
      </p:sp>
      <p:sp>
        <p:nvSpPr>
          <p:cNvPr id="208" name="*Verzicht auf Personalisierung: Dummy-Account zum Connecten des Geräts anstatt des täglichen Gmail-Accounts…"/>
          <p:cNvSpPr txBox="1"/>
          <p:nvPr>
            <p:ph type="body" idx="1"/>
          </p:nvPr>
        </p:nvSpPr>
        <p:spPr>
          <a:prstGeom prst="rect">
            <a:avLst/>
          </a:prstGeom>
        </p:spPr>
        <p:txBody>
          <a:bodyPr/>
          <a:lstStyle/>
          <a:p>
            <a:pPr marL="0" indent="0" algn="ctr" defTabSz="457200">
              <a:lnSpc>
                <a:spcPts val="5000"/>
              </a:lnSpc>
              <a:spcBef>
                <a:spcPts val="0"/>
              </a:spcBef>
              <a:defRPr sz="3000">
                <a:solidFill>
                  <a:srgbClr val="FFFFFF"/>
                </a:solidFill>
                <a:latin typeface="Arial Black"/>
                <a:ea typeface="Arial Black"/>
                <a:cs typeface="Arial Black"/>
                <a:sym typeface="Arial Black"/>
              </a:defRPr>
            </a:pPr>
            <a:r>
              <a:t>*Verzicht auf Personalisierung: Dummy-Account zum Connecten des Geräts anstatt des täglichen Gmail-Accounts</a:t>
            </a:r>
          </a:p>
          <a:p>
            <a:pPr marL="0" indent="0" algn="ctr" defTabSz="457200">
              <a:lnSpc>
                <a:spcPts val="5000"/>
              </a:lnSpc>
              <a:spcBef>
                <a:spcPts val="0"/>
              </a:spcBef>
              <a:defRPr sz="3000">
                <a:solidFill>
                  <a:srgbClr val="FFFFFF"/>
                </a:solidFill>
                <a:latin typeface="Arial Black"/>
                <a:ea typeface="Arial Black"/>
                <a:cs typeface="Arial Black"/>
                <a:sym typeface="Arial Black"/>
              </a:defRPr>
            </a:pPr>
          </a:p>
          <a:p>
            <a:pPr marL="0" indent="0" algn="ctr" defTabSz="457200">
              <a:lnSpc>
                <a:spcPts val="5000"/>
              </a:lnSpc>
              <a:spcBef>
                <a:spcPts val="0"/>
              </a:spcBef>
              <a:defRPr sz="3000">
                <a:solidFill>
                  <a:srgbClr val="FFFFFF"/>
                </a:solidFill>
                <a:latin typeface="Arial Black"/>
                <a:ea typeface="Arial Black"/>
                <a:cs typeface="Arial Black"/>
                <a:sym typeface="Arial Black"/>
              </a:defRPr>
            </a:pPr>
            <a:r>
              <a:t>* Regelmäßige Firmware-Updates von digitalen Assistenten und dem WLAN-Netzwerk installieren</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Ja, aber…"/>
          <p:cNvSpPr txBox="1"/>
          <p:nvPr>
            <p:ph type="title"/>
          </p:nvPr>
        </p:nvSpPr>
        <p:spPr>
          <a:prstGeom prst="rect">
            <a:avLst/>
          </a:prstGeom>
        </p:spPr>
        <p:txBody>
          <a:bodyPr/>
          <a:lstStyle>
            <a:lvl1pPr>
              <a:defRPr>
                <a:solidFill>
                  <a:srgbClr val="FFFFFF"/>
                </a:solidFill>
                <a:latin typeface="Arial Black"/>
                <a:ea typeface="Arial Black"/>
                <a:cs typeface="Arial Black"/>
                <a:sym typeface="Arial Black"/>
              </a:defRPr>
            </a:lvl1pPr>
          </a:lstStyle>
          <a:p>
            <a:pPr/>
            <a:r>
              <a:t>Ja, aber…</a:t>
            </a:r>
          </a:p>
        </p:txBody>
      </p:sp>
      <p:sp>
        <p:nvSpPr>
          <p:cNvPr id="211" name="*Mitgelauscht wird offiziell nur nach dem Sprachbefehl „Hey Alexa“ oder „Ok Google“.…"/>
          <p:cNvSpPr txBox="1"/>
          <p:nvPr>
            <p:ph type="body" idx="1"/>
          </p:nvPr>
        </p:nvSpPr>
        <p:spPr>
          <a:prstGeom prst="rect">
            <a:avLst/>
          </a:prstGeom>
        </p:spPr>
        <p:txBody>
          <a:bodyPr/>
          <a:lstStyle/>
          <a:p>
            <a:pPr marL="0" indent="0" algn="ctr" defTabSz="411479">
              <a:lnSpc>
                <a:spcPts val="4400"/>
              </a:lnSpc>
              <a:spcBef>
                <a:spcPts val="0"/>
              </a:spcBef>
              <a:defRPr sz="2700">
                <a:solidFill>
                  <a:srgbClr val="FFFFFF"/>
                </a:solidFill>
                <a:latin typeface="Arial Black"/>
                <a:ea typeface="Arial Black"/>
                <a:cs typeface="Arial Black"/>
                <a:sym typeface="Arial Black"/>
              </a:defRPr>
            </a:pPr>
            <a:r>
              <a:t>*Mitgelauscht wird offiziell nur nach dem Sprachbefehl „Hey Alexa“ oder „Ok Google“.</a:t>
            </a:r>
          </a:p>
          <a:p>
            <a:pPr marL="0" indent="0" algn="ctr" defTabSz="411479">
              <a:lnSpc>
                <a:spcPts val="4400"/>
              </a:lnSpc>
              <a:spcBef>
                <a:spcPts val="0"/>
              </a:spcBef>
              <a:defRPr sz="2700">
                <a:solidFill>
                  <a:srgbClr val="FFFFFF"/>
                </a:solidFill>
                <a:latin typeface="Arial Black"/>
                <a:ea typeface="Arial Black"/>
                <a:cs typeface="Arial Black"/>
                <a:sym typeface="Arial Black"/>
              </a:defRPr>
            </a:pPr>
          </a:p>
          <a:p>
            <a:pPr marL="0" indent="0" algn="ctr" defTabSz="411479">
              <a:lnSpc>
                <a:spcPts val="4400"/>
              </a:lnSpc>
              <a:spcBef>
                <a:spcPts val="0"/>
              </a:spcBef>
              <a:defRPr sz="2700">
                <a:solidFill>
                  <a:srgbClr val="FFFFFF"/>
                </a:solidFill>
                <a:latin typeface="Arial Black"/>
                <a:ea typeface="Arial Black"/>
                <a:cs typeface="Arial Black"/>
                <a:sym typeface="Arial Black"/>
              </a:defRPr>
            </a:pPr>
            <a:r>
              <a:t>* Datenschützerin warnt: „Risiko, dass die gespeicherten Daten nicht zu hundert Prozent sicher sind, </a:t>
            </a:r>
            <a:r>
              <a:t>bedenkt man die aktuellen Sicherheitslücken vieler Internetdienste"</a:t>
            </a:r>
            <a:r>
              <a:t>.</a:t>
            </a:r>
          </a:p>
          <a:p>
            <a:pPr marL="0" indent="0" algn="ctr" defTabSz="411479">
              <a:lnSpc>
                <a:spcPts val="4400"/>
              </a:lnSpc>
              <a:spcBef>
                <a:spcPts val="0"/>
              </a:spcBef>
              <a:defRPr sz="2700">
                <a:solidFill>
                  <a:srgbClr val="FFFFFF"/>
                </a:solidFill>
                <a:latin typeface="Arial Black"/>
                <a:ea typeface="Arial Black"/>
                <a:cs typeface="Arial Black"/>
                <a:sym typeface="Arial Black"/>
              </a:defRPr>
            </a:pP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IT-Security"/>
          <p:cNvSpPr txBox="1"/>
          <p:nvPr>
            <p:ph type="title"/>
          </p:nvPr>
        </p:nvSpPr>
        <p:spPr>
          <a:prstGeom prst="rect">
            <a:avLst/>
          </a:prstGeom>
        </p:spPr>
        <p:txBody>
          <a:bodyPr/>
          <a:lstStyle>
            <a:lvl1pPr>
              <a:defRPr>
                <a:solidFill>
                  <a:srgbClr val="FFFFFF"/>
                </a:solidFill>
                <a:latin typeface="Arial Black"/>
                <a:ea typeface="Arial Black"/>
                <a:cs typeface="Arial Black"/>
                <a:sym typeface="Arial Black"/>
              </a:defRPr>
            </a:lvl1pPr>
          </a:lstStyle>
          <a:p>
            <a:pPr/>
            <a:r>
              <a:t>IT-Security</a:t>
            </a:r>
          </a:p>
        </p:txBody>
      </p:sp>
      <p:sp>
        <p:nvSpPr>
          <p:cNvPr id="214" name="Sowohl Amazon Echo als auch Google Home wurden bereits erfolgreich gehackt und der Mitlausch-Knopf ohne Zutun des Nutzers aktiviert."/>
          <p:cNvSpPr txBox="1"/>
          <p:nvPr>
            <p:ph type="body" idx="1"/>
          </p:nvPr>
        </p:nvSpPr>
        <p:spPr>
          <a:prstGeom prst="rect">
            <a:avLst/>
          </a:prstGeom>
        </p:spPr>
        <p:txBody>
          <a:bodyPr/>
          <a:lstStyle/>
          <a:p>
            <a:pPr marL="0" indent="0" algn="ctr" defTabSz="457200">
              <a:lnSpc>
                <a:spcPts val="5000"/>
              </a:lnSpc>
              <a:spcBef>
                <a:spcPts val="0"/>
              </a:spcBef>
              <a:defRPr sz="3000">
                <a:solidFill>
                  <a:srgbClr val="FFFFFF"/>
                </a:solidFill>
                <a:latin typeface="Arial Black"/>
                <a:ea typeface="Arial Black"/>
                <a:cs typeface="Arial Black"/>
                <a:sym typeface="Arial Black"/>
              </a:defRPr>
            </a:pPr>
          </a:p>
          <a:p>
            <a:pPr marL="0" indent="0" algn="ctr" defTabSz="457200">
              <a:lnSpc>
                <a:spcPts val="5200"/>
              </a:lnSpc>
              <a:spcBef>
                <a:spcPts val="0"/>
              </a:spcBef>
              <a:defRPr>
                <a:solidFill>
                  <a:srgbClr val="FFFFFF"/>
                </a:solidFill>
                <a:latin typeface="Arial Black"/>
                <a:ea typeface="Arial Black"/>
                <a:cs typeface="Arial Black"/>
                <a:sym typeface="Arial Black"/>
              </a:defRPr>
            </a:pPr>
            <a:r>
              <a:t>Sowohl Amazon Echo als auch Google Home wurden bereits erfolgreich gehackt und der Mitlausch-Knopf ohne Zutun des Nutzers aktiviert.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Internet der Dinge"/>
          <p:cNvSpPr txBox="1"/>
          <p:nvPr>
            <p:ph type="title"/>
          </p:nvPr>
        </p:nvSpPr>
        <p:spPr>
          <a:xfrm>
            <a:off x="504825" y="539750"/>
            <a:ext cx="9070975" cy="1262063"/>
          </a:xfrm>
          <a:prstGeom prst="rect">
            <a:avLst/>
          </a:prstGeom>
        </p:spPr>
        <p:txBody>
          <a:bodyPr/>
          <a:lstStyle>
            <a:lvl1pP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FFFFFF"/>
                </a:solidFill>
                <a:latin typeface="Arial Black"/>
                <a:ea typeface="Arial Black"/>
                <a:cs typeface="Arial Black"/>
                <a:sym typeface="Arial Black"/>
              </a:defRPr>
            </a:lvl1pPr>
          </a:lstStyle>
          <a:p>
            <a:pPr/>
            <a:r>
              <a:t>Internet der Dinge</a:t>
            </a:r>
          </a:p>
        </p:txBody>
      </p:sp>
      <p:sp>
        <p:nvSpPr>
          <p:cNvPr id="67" name="Wer von euch hat ein oder mehrere IoT Geräte zu Hause?…"/>
          <p:cNvSpPr txBox="1"/>
          <p:nvPr>
            <p:ph type="body" idx="1"/>
          </p:nvPr>
        </p:nvSpPr>
        <p:spPr>
          <a:xfrm>
            <a:off x="720725" y="1912937"/>
            <a:ext cx="8675688" cy="4351339"/>
          </a:xfrm>
          <a:prstGeom prst="rect">
            <a:avLst/>
          </a:prstGeom>
        </p:spPr>
        <p:txBody>
          <a:bodyPr/>
          <a:lstStyle/>
          <a:p>
            <a:pPr marL="410209" indent="-307657" defTabSz="426799">
              <a:lnSpc>
                <a:spcPct val="117999"/>
              </a:lnSpc>
              <a:spcBef>
                <a:spcPts val="1300"/>
              </a:spcBef>
              <a:buClr>
                <a:srgbClr val="47B8B8"/>
              </a:buClr>
              <a:buSzPct val="45000"/>
              <a:buChar char="●"/>
              <a:tabLst>
                <a:tab pos="685800" algn="l"/>
                <a:tab pos="1371600" algn="l"/>
                <a:tab pos="2057400" algn="l"/>
                <a:tab pos="2743200" algn="l"/>
                <a:tab pos="3429000" algn="l"/>
                <a:tab pos="4114800" algn="l"/>
                <a:tab pos="4813300" algn="l"/>
                <a:tab pos="5499100" algn="l"/>
                <a:tab pos="6184900" algn="l"/>
                <a:tab pos="6870700" algn="l"/>
                <a:tab pos="7556500" algn="l"/>
              </a:tabLst>
              <a:defRPr sz="3040">
                <a:solidFill>
                  <a:srgbClr val="FFFFFF"/>
                </a:solidFill>
                <a:latin typeface="Arial Black"/>
                <a:ea typeface="Arial Black"/>
                <a:cs typeface="Arial Black"/>
                <a:sym typeface="Arial Black"/>
              </a:defRPr>
            </a:pPr>
            <a:r>
              <a:t>Wer von euch hat ein oder mehrere IoT Geräte zu Hause?</a:t>
            </a:r>
          </a:p>
          <a:p>
            <a:pPr marL="410209" indent="-307657" defTabSz="426799">
              <a:lnSpc>
                <a:spcPct val="117999"/>
              </a:lnSpc>
              <a:spcBef>
                <a:spcPts val="1300"/>
              </a:spcBef>
              <a:buClr>
                <a:srgbClr val="47B8B8"/>
              </a:buClr>
              <a:buSzPct val="45000"/>
              <a:buChar char="●"/>
              <a:tabLst>
                <a:tab pos="685800" algn="l"/>
                <a:tab pos="1371600" algn="l"/>
                <a:tab pos="2057400" algn="l"/>
                <a:tab pos="2743200" algn="l"/>
                <a:tab pos="3429000" algn="l"/>
                <a:tab pos="4114800" algn="l"/>
                <a:tab pos="4813300" algn="l"/>
                <a:tab pos="5499100" algn="l"/>
                <a:tab pos="6184900" algn="l"/>
                <a:tab pos="6870700" algn="l"/>
                <a:tab pos="7556500" algn="l"/>
              </a:tabLst>
              <a:defRPr sz="3040">
                <a:solidFill>
                  <a:srgbClr val="FFFFFF"/>
                </a:solidFill>
                <a:latin typeface="Arial Black"/>
                <a:ea typeface="Arial Black"/>
                <a:cs typeface="Arial Black"/>
                <a:sym typeface="Arial Black"/>
              </a:defRPr>
            </a:pPr>
            <a:r>
              <a:t>Home Automation? </a:t>
            </a:r>
          </a:p>
          <a:p>
            <a:pPr marL="410209" indent="-307657" defTabSz="426799">
              <a:lnSpc>
                <a:spcPct val="117999"/>
              </a:lnSpc>
              <a:spcBef>
                <a:spcPts val="1300"/>
              </a:spcBef>
              <a:buClr>
                <a:srgbClr val="47B8B8"/>
              </a:buClr>
              <a:buSzPct val="45000"/>
              <a:buChar char="●"/>
              <a:tabLst>
                <a:tab pos="685800" algn="l"/>
                <a:tab pos="1371600" algn="l"/>
                <a:tab pos="2057400" algn="l"/>
                <a:tab pos="2743200" algn="l"/>
                <a:tab pos="3429000" algn="l"/>
                <a:tab pos="4114800" algn="l"/>
                <a:tab pos="4813300" algn="l"/>
                <a:tab pos="5499100" algn="l"/>
                <a:tab pos="6184900" algn="l"/>
                <a:tab pos="6870700" algn="l"/>
                <a:tab pos="7556500" algn="l"/>
              </a:tabLst>
              <a:defRPr sz="3040">
                <a:solidFill>
                  <a:srgbClr val="FFFFFF"/>
                </a:solidFill>
                <a:latin typeface="Arial Black"/>
                <a:ea typeface="Arial Black"/>
                <a:cs typeface="Arial Black"/>
                <a:sym typeface="Arial Black"/>
              </a:defRPr>
            </a:pPr>
            <a:r>
              <a:t>Digitale Assistentin?</a:t>
            </a:r>
          </a:p>
          <a:p>
            <a:pPr marL="410209" indent="-307657" defTabSz="426799">
              <a:lnSpc>
                <a:spcPct val="117999"/>
              </a:lnSpc>
              <a:spcBef>
                <a:spcPts val="1300"/>
              </a:spcBef>
              <a:buClr>
                <a:srgbClr val="47B8B8"/>
              </a:buClr>
              <a:buSzPct val="45000"/>
              <a:buChar char="●"/>
              <a:tabLst>
                <a:tab pos="685800" algn="l"/>
                <a:tab pos="1371600" algn="l"/>
                <a:tab pos="2057400" algn="l"/>
                <a:tab pos="2743200" algn="l"/>
                <a:tab pos="3429000" algn="l"/>
                <a:tab pos="4114800" algn="l"/>
                <a:tab pos="4813300" algn="l"/>
                <a:tab pos="5499100" algn="l"/>
                <a:tab pos="6184900" algn="l"/>
                <a:tab pos="6870700" algn="l"/>
                <a:tab pos="7556500" algn="l"/>
              </a:tabLst>
              <a:defRPr sz="3040">
                <a:solidFill>
                  <a:srgbClr val="FFFFFF"/>
                </a:solidFill>
                <a:latin typeface="Arial Black"/>
                <a:ea typeface="Arial Black"/>
                <a:cs typeface="Arial Black"/>
                <a:sym typeface="Arial Black"/>
              </a:defRPr>
            </a:pPr>
            <a:r>
              <a:t>Wie viele davon sind selbstgebaut und basieren auf Open Source?</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Überwachungskamera"/>
          <p:cNvSpPr txBox="1"/>
          <p:nvPr>
            <p:ph type="title"/>
          </p:nvPr>
        </p:nvSpPr>
        <p:spPr>
          <a:prstGeom prst="rect">
            <a:avLst/>
          </a:prstGeom>
        </p:spPr>
        <p:txBody>
          <a:bodyPr/>
          <a:lstStyle>
            <a:lvl1pPr>
              <a:defRPr>
                <a:solidFill>
                  <a:srgbClr val="FFFFFF"/>
                </a:solidFill>
                <a:latin typeface="Arial Black"/>
                <a:ea typeface="Arial Black"/>
                <a:cs typeface="Arial Black"/>
                <a:sym typeface="Arial Black"/>
              </a:defRPr>
            </a:lvl1pPr>
          </a:lstStyle>
          <a:p>
            <a:pPr/>
            <a:r>
              <a:t>Überwachungskamera</a:t>
            </a:r>
          </a:p>
        </p:txBody>
      </p:sp>
      <p:sp>
        <p:nvSpPr>
          <p:cNvPr id="219" name="&quot;Hola señorita!“"/>
          <p:cNvSpPr txBox="1"/>
          <p:nvPr>
            <p:ph type="body" idx="1"/>
          </p:nvPr>
        </p:nvSpPr>
        <p:spPr>
          <a:prstGeom prst="rect">
            <a:avLst/>
          </a:prstGeom>
        </p:spPr>
        <p:txBody>
          <a:bodyPr/>
          <a:lstStyle/>
          <a:p>
            <a:pPr marL="0" indent="0" algn="ctr" defTabSz="457200">
              <a:lnSpc>
                <a:spcPts val="5200"/>
              </a:lnSpc>
              <a:spcBef>
                <a:spcPts val="1200"/>
              </a:spcBef>
              <a:defRPr>
                <a:solidFill>
                  <a:srgbClr val="FFFFFF"/>
                </a:solidFill>
                <a:latin typeface="Arial Black"/>
                <a:ea typeface="Arial Black"/>
                <a:cs typeface="Arial Black"/>
                <a:sym typeface="Arial Black"/>
              </a:defRPr>
            </a:pPr>
          </a:p>
          <a:p>
            <a:pPr marL="0" indent="0" algn="ctr">
              <a:spcBef>
                <a:spcPts val="0"/>
              </a:spcBef>
              <a:defRPr sz="7200">
                <a:solidFill>
                  <a:srgbClr val="FFFFFF"/>
                </a:solidFill>
                <a:latin typeface="Arial Black"/>
                <a:ea typeface="Arial Black"/>
                <a:cs typeface="Arial Black"/>
                <a:sym typeface="Arial Black"/>
              </a:defRPr>
            </a:pPr>
            <a:r>
              <a:t>"Hola señorita!“</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Live-Demo"/>
          <p:cNvSpPr txBox="1"/>
          <p:nvPr>
            <p:ph type="title"/>
          </p:nvPr>
        </p:nvSpPr>
        <p:spPr>
          <a:prstGeom prst="rect">
            <a:avLst/>
          </a:prstGeom>
        </p:spPr>
        <p:txBody>
          <a:bodyPr/>
          <a:lstStyle>
            <a:lvl1pPr>
              <a:defRPr>
                <a:solidFill>
                  <a:srgbClr val="FFFFFF"/>
                </a:solidFill>
                <a:latin typeface="Arial Black"/>
                <a:ea typeface="Arial Black"/>
                <a:cs typeface="Arial Black"/>
                <a:sym typeface="Arial Black"/>
              </a:defRPr>
            </a:lvl1pPr>
          </a:lstStyle>
          <a:p>
            <a:pPr/>
            <a:r>
              <a:t>Live-Demo </a:t>
            </a:r>
          </a:p>
        </p:txBody>
      </p:sp>
      <p:sp>
        <p:nvSpPr>
          <p:cNvPr id="224" name="Wiener IT-Security-Spezialist Fabian Mittermaier (SEC Consult) knackte vor meinen Augen eine IP-basierte Überwachungskamera, die damit warb, „vandalismussicher“ zu sein."/>
          <p:cNvSpPr txBox="1"/>
          <p:nvPr>
            <p:ph type="body" idx="1"/>
          </p:nvPr>
        </p:nvSpPr>
        <p:spPr>
          <a:prstGeom prst="rect">
            <a:avLst/>
          </a:prstGeom>
        </p:spPr>
        <p:txBody>
          <a:bodyPr/>
          <a:lstStyle/>
          <a:p>
            <a:pPr marL="0" indent="0" algn="ctr" defTabSz="379475">
              <a:lnSpc>
                <a:spcPts val="4300"/>
              </a:lnSpc>
              <a:spcBef>
                <a:spcPts val="900"/>
              </a:spcBef>
              <a:defRPr sz="2656">
                <a:solidFill>
                  <a:srgbClr val="FFFFFF"/>
                </a:solidFill>
                <a:latin typeface="Arial Black"/>
                <a:ea typeface="Arial Black"/>
                <a:cs typeface="Arial Black"/>
                <a:sym typeface="Arial Black"/>
              </a:defRPr>
            </a:pPr>
            <a:r>
              <a:t>Wiener IT-Security-Spezialist Fabian Mittermaier (SEC Consult) knackte vor meinen Augen eine IP-basierte Überwachungskamera, die damit warb, „vandalismussicher“ zu sein. </a:t>
            </a:r>
          </a:p>
          <a:p>
            <a:pPr marL="0" indent="0" algn="ctr" defTabSz="379475">
              <a:lnSpc>
                <a:spcPts val="4300"/>
              </a:lnSpc>
              <a:spcBef>
                <a:spcPts val="900"/>
              </a:spcBef>
              <a:defRPr sz="2656">
                <a:solidFill>
                  <a:srgbClr val="FFFFFF"/>
                </a:solidFill>
                <a:latin typeface="Arial Black"/>
                <a:ea typeface="Arial Black"/>
                <a:cs typeface="Arial Black"/>
                <a:sym typeface="Arial Black"/>
              </a:defRPr>
            </a:pPr>
          </a:p>
          <a:p>
            <a:pPr marL="0" indent="0" algn="ctr" defTabSz="379475">
              <a:lnSpc>
                <a:spcPts val="4300"/>
              </a:lnSpc>
              <a:spcBef>
                <a:spcPts val="900"/>
              </a:spcBef>
              <a:defRPr sz="2656">
                <a:solidFill>
                  <a:srgbClr val="FFFFFF"/>
                </a:solidFill>
                <a:latin typeface="Arial Black"/>
                <a:ea typeface="Arial Black"/>
                <a:cs typeface="Arial Black"/>
                <a:sym typeface="Arial Black"/>
              </a:defRPr>
            </a:pPr>
          </a:p>
          <a:p>
            <a:pPr marL="0" indent="0" algn="ctr" defTabSz="379475">
              <a:lnSpc>
                <a:spcPts val="4300"/>
              </a:lnSpc>
              <a:spcBef>
                <a:spcPts val="900"/>
              </a:spcBef>
              <a:defRPr sz="2656">
                <a:solidFill>
                  <a:srgbClr val="FFFFFF"/>
                </a:solidFill>
                <a:latin typeface="Arial Black"/>
                <a:ea typeface="Arial Black"/>
                <a:cs typeface="Arial Black"/>
                <a:sym typeface="Arial Black"/>
              </a:defRPr>
            </a:pPr>
          </a:p>
        </p:txBody>
      </p:sp>
      <p:pic>
        <p:nvPicPr>
          <p:cNvPr id="225" name="234.488.428.jpg" descr="234.488.428.jpg"/>
          <p:cNvPicPr>
            <a:picLocks noChangeAspect="1"/>
          </p:cNvPicPr>
          <p:nvPr/>
        </p:nvPicPr>
        <p:blipFill>
          <a:blip r:embed="rId3">
            <a:extLst/>
          </a:blip>
          <a:stretch>
            <a:fillRect/>
          </a:stretch>
        </p:blipFill>
        <p:spPr>
          <a:xfrm>
            <a:off x="323850" y="25400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9" name="145436390345211.jpg" descr="145436390345211.jpg"/>
          <p:cNvPicPr>
            <a:picLocks noChangeAspect="1"/>
          </p:cNvPicPr>
          <p:nvPr/>
        </p:nvPicPr>
        <p:blipFill>
          <a:blip r:embed="rId2">
            <a:extLst/>
          </a:blip>
          <a:stretch>
            <a:fillRect/>
          </a:stretch>
        </p:blipFill>
        <p:spPr>
          <a:xfrm>
            <a:off x="0" y="945753"/>
            <a:ext cx="10071100" cy="5664994"/>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pionage im Kinderzimmer"/>
          <p:cNvSpPr txBox="1"/>
          <p:nvPr>
            <p:ph type="title"/>
          </p:nvPr>
        </p:nvSpPr>
        <p:spPr>
          <a:xfrm>
            <a:off x="250825" y="539750"/>
            <a:ext cx="9069388" cy="1260475"/>
          </a:xfrm>
          <a:prstGeom prst="rect">
            <a:avLst/>
          </a:prstGeom>
        </p:spPr>
        <p:txBody>
          <a:bodyPr/>
          <a:lstStyle>
            <a:lvl1pPr>
              <a:defRPr>
                <a:solidFill>
                  <a:srgbClr val="FFFFFF"/>
                </a:solidFill>
                <a:latin typeface="Arial Black"/>
                <a:ea typeface="Arial Black"/>
                <a:cs typeface="Arial Black"/>
                <a:sym typeface="Arial Black"/>
              </a:defRPr>
            </a:lvl1pPr>
          </a:lstStyle>
          <a:p>
            <a:pPr/>
            <a:r>
              <a:t>Spionage im Kinderzimmer</a:t>
            </a:r>
          </a:p>
        </p:txBody>
      </p:sp>
      <p:sp>
        <p:nvSpPr>
          <p:cNvPr id="232" name="Text"/>
          <p:cNvSpPr txBox="1"/>
          <p:nvPr>
            <p:ph type="body" idx="1"/>
          </p:nvPr>
        </p:nvSpPr>
        <p:spPr>
          <a:prstGeom prst="rect">
            <a:avLst/>
          </a:prstGeom>
        </p:spPr>
        <p:txBody>
          <a:bodyPr/>
          <a:lstStyle/>
          <a:p>
            <a:pPr marL="0" indent="0" algn="ctr" defTabSz="457200">
              <a:lnSpc>
                <a:spcPts val="5200"/>
              </a:lnSpc>
              <a:spcBef>
                <a:spcPts val="0"/>
              </a:spcBef>
              <a:defRPr>
                <a:solidFill>
                  <a:srgbClr val="FFFFFF"/>
                </a:solidFill>
                <a:latin typeface="Arial Black"/>
                <a:ea typeface="Arial Black"/>
                <a:cs typeface="Arial Black"/>
                <a:sym typeface="Arial Black"/>
              </a:defRPr>
            </a:pPr>
          </a:p>
        </p:txBody>
      </p:sp>
      <p:pic>
        <p:nvPicPr>
          <p:cNvPr id="233" name="Bildschirmfoto 2017-10-22 um 20.23.19.jpg" descr="Bildschirmfoto 2017-10-22 um 20.23.19.jpg"/>
          <p:cNvPicPr>
            <a:picLocks noChangeAspect="1"/>
          </p:cNvPicPr>
          <p:nvPr/>
        </p:nvPicPr>
        <p:blipFill>
          <a:blip r:embed="rId2">
            <a:extLst/>
          </a:blip>
          <a:stretch>
            <a:fillRect/>
          </a:stretch>
        </p:blipFill>
        <p:spPr>
          <a:xfrm>
            <a:off x="623518" y="2004765"/>
            <a:ext cx="8946371" cy="4769517"/>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Titel"/>
          <p:cNvSpPr txBox="1"/>
          <p:nvPr>
            <p:ph type="title"/>
          </p:nvPr>
        </p:nvSpPr>
        <p:spPr>
          <a:prstGeom prst="rect">
            <a:avLst/>
          </a:prstGeom>
        </p:spPr>
        <p:txBody>
          <a:bodyPr/>
          <a:lstStyle/>
          <a:p>
            <a:pPr defTabSz="435784">
              <a:defRPr sz="4268">
                <a:solidFill>
                  <a:srgbClr val="FFFFFF"/>
                </a:solidFill>
                <a:latin typeface="Arial Black"/>
                <a:ea typeface="Arial Black"/>
                <a:cs typeface="Arial Black"/>
                <a:sym typeface="Arial Black"/>
              </a:defRPr>
            </a:pPr>
          </a:p>
        </p:txBody>
      </p:sp>
      <p:sp>
        <p:nvSpPr>
          <p:cNvPr id="236" name="Die Tester stuften drei von sieben geprüften Spielzeuge als sehr kritisch ein. Alle anderen als kritisch.…"/>
          <p:cNvSpPr txBox="1"/>
          <p:nvPr>
            <p:ph type="body" idx="1"/>
          </p:nvPr>
        </p:nvSpPr>
        <p:spPr>
          <a:prstGeom prst="rect">
            <a:avLst/>
          </a:prstGeom>
        </p:spPr>
        <p:txBody>
          <a:bodyPr/>
          <a:lstStyle/>
          <a:p>
            <a:pPr marL="0" indent="0" algn="ctr" defTabSz="457200">
              <a:lnSpc>
                <a:spcPts val="5200"/>
              </a:lnSpc>
              <a:spcBef>
                <a:spcPts val="0"/>
              </a:spcBef>
              <a:defRPr>
                <a:solidFill>
                  <a:srgbClr val="FFFFFF"/>
                </a:solidFill>
                <a:latin typeface="Arial Black"/>
                <a:ea typeface="Arial Black"/>
                <a:cs typeface="Arial Black"/>
                <a:sym typeface="Arial Black"/>
              </a:defRPr>
            </a:pPr>
          </a:p>
          <a:p>
            <a:pPr marL="0" indent="0" algn="ctr" defTabSz="457200">
              <a:lnSpc>
                <a:spcPts val="5200"/>
              </a:lnSpc>
              <a:spcBef>
                <a:spcPts val="0"/>
              </a:spcBef>
              <a:defRPr>
                <a:solidFill>
                  <a:srgbClr val="FFFFFF"/>
                </a:solidFill>
                <a:latin typeface="Arial Black"/>
                <a:ea typeface="Arial Black"/>
                <a:cs typeface="Arial Black"/>
                <a:sym typeface="Arial Black"/>
              </a:defRPr>
            </a:pPr>
            <a:r>
              <a:t>Die Tester stuften drei von sieben geprüften Spielzeuge als sehr kritisch ein. Alle anderen als kritisch. </a:t>
            </a:r>
          </a:p>
          <a:p>
            <a:pPr marL="0" indent="0" algn="ctr" defTabSz="457200">
              <a:lnSpc>
                <a:spcPts val="5200"/>
              </a:lnSpc>
              <a:spcBef>
                <a:spcPts val="0"/>
              </a:spcBef>
              <a:defRPr>
                <a:solidFill>
                  <a:srgbClr val="FFFFFF"/>
                </a:solidFill>
                <a:latin typeface="Arial Black"/>
                <a:ea typeface="Arial Black"/>
                <a:cs typeface="Arial Black"/>
                <a:sym typeface="Arial Black"/>
              </a:defRPr>
            </a:pPr>
            <a:r>
              <a:t>Darunter: </a:t>
            </a:r>
          </a:p>
          <a:p>
            <a:pPr marL="0" indent="0" algn="ctr" defTabSz="457200">
              <a:lnSpc>
                <a:spcPts val="5200"/>
              </a:lnSpc>
              <a:spcBef>
                <a:spcPts val="0"/>
              </a:spcBef>
              <a:defRPr>
                <a:solidFill>
                  <a:srgbClr val="FFFFFF"/>
                </a:solidFill>
                <a:latin typeface="Arial Black"/>
                <a:ea typeface="Arial Black"/>
                <a:cs typeface="Arial Black"/>
                <a:sym typeface="Arial Black"/>
              </a:defRPr>
            </a:pPr>
            <a:r>
              <a:t>Teddys, Roboterhunde, Puppen. </a:t>
            </a:r>
          </a:p>
        </p:txBody>
      </p:sp>
      <p:pic>
        <p:nvPicPr>
          <p:cNvPr id="237" name="Bildschirmfoto 2017-10-22 um 19.44.43.jpg" descr="Bildschirmfoto 2017-10-22 um 19.44.43.jpg"/>
          <p:cNvPicPr>
            <a:picLocks noChangeAspect="1"/>
          </p:cNvPicPr>
          <p:nvPr/>
        </p:nvPicPr>
        <p:blipFill>
          <a:blip r:embed="rId2">
            <a:extLst/>
          </a:blip>
          <a:stretch>
            <a:fillRect/>
          </a:stretch>
        </p:blipFill>
        <p:spPr>
          <a:xfrm>
            <a:off x="495300" y="744923"/>
            <a:ext cx="9080500" cy="1151928"/>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Unsichere Funkverbindung"/>
          <p:cNvSpPr txBox="1"/>
          <p:nvPr>
            <p:ph type="title"/>
          </p:nvPr>
        </p:nvSpPr>
        <p:spPr>
          <a:prstGeom prst="rect">
            <a:avLst/>
          </a:prstGeom>
        </p:spPr>
        <p:txBody>
          <a:bodyPr/>
          <a:lstStyle>
            <a:lvl1pPr>
              <a:defRPr>
                <a:solidFill>
                  <a:srgbClr val="FFFFFF"/>
                </a:solidFill>
                <a:latin typeface="Arial Black"/>
                <a:ea typeface="Arial Black"/>
                <a:cs typeface="Arial Black"/>
                <a:sym typeface="Arial Black"/>
              </a:defRPr>
            </a:lvl1pPr>
          </a:lstStyle>
          <a:p>
            <a:pPr/>
            <a:r>
              <a:t>Unsichere Funkverbindung</a:t>
            </a:r>
          </a:p>
        </p:txBody>
      </p:sp>
      <p:sp>
        <p:nvSpPr>
          <p:cNvPr id="240" name="Drei der getesteten Spielzeuge benötigten für eine Bluetooth-Verbindung weder ein Passwort noch einen PIN-Code.…"/>
          <p:cNvSpPr txBox="1"/>
          <p:nvPr>
            <p:ph type="body" idx="1"/>
          </p:nvPr>
        </p:nvSpPr>
        <p:spPr>
          <a:prstGeom prst="rect">
            <a:avLst/>
          </a:prstGeom>
        </p:spPr>
        <p:txBody>
          <a:bodyPr/>
          <a:lstStyle/>
          <a:p>
            <a:pPr marL="0" indent="0" algn="ctr" defTabSz="384047">
              <a:lnSpc>
                <a:spcPts val="4400"/>
              </a:lnSpc>
              <a:spcBef>
                <a:spcPts val="0"/>
              </a:spcBef>
              <a:defRPr sz="2688">
                <a:solidFill>
                  <a:srgbClr val="FFFFFF"/>
                </a:solidFill>
                <a:latin typeface="Arial Black"/>
                <a:ea typeface="Arial Black"/>
                <a:cs typeface="Arial Black"/>
                <a:sym typeface="Arial Black"/>
              </a:defRPr>
            </a:pPr>
          </a:p>
          <a:p>
            <a:pPr marL="0" indent="0" algn="ctr" defTabSz="384047">
              <a:lnSpc>
                <a:spcPts val="4400"/>
              </a:lnSpc>
              <a:spcBef>
                <a:spcPts val="0"/>
              </a:spcBef>
              <a:defRPr sz="2688">
                <a:solidFill>
                  <a:srgbClr val="FFFFFF"/>
                </a:solidFill>
                <a:latin typeface="Arial Black"/>
                <a:ea typeface="Arial Black"/>
                <a:cs typeface="Arial Black"/>
                <a:sym typeface="Arial Black"/>
              </a:defRPr>
            </a:pPr>
            <a:r>
              <a:t>Drei der getesteten Spielzeuge benötigten für eine Bluetooth-Verbindung weder ein Passwort noch einen PIN-Code. </a:t>
            </a:r>
          </a:p>
          <a:p>
            <a:pPr marL="0" indent="0" algn="ctr" defTabSz="384047">
              <a:lnSpc>
                <a:spcPts val="4400"/>
              </a:lnSpc>
              <a:spcBef>
                <a:spcPts val="0"/>
              </a:spcBef>
              <a:defRPr sz="2688">
                <a:solidFill>
                  <a:srgbClr val="FFFFFF"/>
                </a:solidFill>
                <a:latin typeface="Arial Black"/>
                <a:ea typeface="Arial Black"/>
                <a:cs typeface="Arial Black"/>
                <a:sym typeface="Arial Black"/>
              </a:defRPr>
            </a:pPr>
          </a:p>
          <a:p>
            <a:pPr marL="0" indent="0" algn="ctr" defTabSz="384047">
              <a:lnSpc>
                <a:spcPts val="4400"/>
              </a:lnSpc>
              <a:spcBef>
                <a:spcPts val="0"/>
              </a:spcBef>
              <a:defRPr sz="2688">
                <a:solidFill>
                  <a:srgbClr val="FFFFFF"/>
                </a:solidFill>
                <a:latin typeface="Arial Black"/>
                <a:ea typeface="Arial Black"/>
                <a:cs typeface="Arial Black"/>
                <a:sym typeface="Arial Black"/>
              </a:defRPr>
            </a:pPr>
            <a:r>
              <a:t>Folge: Jeder Smartphone-Besitzer könnte sich </a:t>
            </a:r>
          </a:p>
          <a:p>
            <a:pPr marL="0" indent="0" algn="ctr" defTabSz="384047">
              <a:lnSpc>
                <a:spcPts val="4400"/>
              </a:lnSpc>
              <a:spcBef>
                <a:spcPts val="0"/>
              </a:spcBef>
              <a:defRPr sz="2688">
                <a:solidFill>
                  <a:srgbClr val="FFFFFF"/>
                </a:solidFill>
                <a:latin typeface="Arial Black"/>
                <a:ea typeface="Arial Black"/>
                <a:cs typeface="Arial Black"/>
                <a:sym typeface="Arial Black"/>
              </a:defRPr>
            </a:pPr>
            <a:r>
              <a:t>mit den Spielwaren verbinden, "um das Kind abzuhören, es auszufragen oder zu bedrohen", warnt die Stiftung Warentest.</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Unsichere Apps"/>
          <p:cNvSpPr txBox="1"/>
          <p:nvPr>
            <p:ph type="title"/>
          </p:nvPr>
        </p:nvSpPr>
        <p:spPr>
          <a:prstGeom prst="rect">
            <a:avLst/>
          </a:prstGeom>
        </p:spPr>
        <p:txBody>
          <a:bodyPr/>
          <a:lstStyle>
            <a:lvl1pPr>
              <a:defRPr>
                <a:solidFill>
                  <a:srgbClr val="FFFFFF"/>
                </a:solidFill>
                <a:latin typeface="Arial Black"/>
                <a:ea typeface="Arial Black"/>
                <a:cs typeface="Arial Black"/>
                <a:sym typeface="Arial Black"/>
              </a:defRPr>
            </a:lvl1pPr>
          </a:lstStyle>
          <a:p>
            <a:pPr/>
            <a:r>
              <a:t>Unsichere Apps</a:t>
            </a:r>
          </a:p>
        </p:txBody>
      </p:sp>
      <p:sp>
        <p:nvSpPr>
          <p:cNvPr id="243" name="Einige Apps, die zum Spielzeug gehören, erfassen die Geräte-ID des Smartphones, übertragen Nutzerdaten an Drittfirmen oder setzen Tracker, die auch das Surfverhalten der Eltern protokollieren können."/>
          <p:cNvSpPr txBox="1"/>
          <p:nvPr>
            <p:ph type="body" idx="1"/>
          </p:nvPr>
        </p:nvSpPr>
        <p:spPr>
          <a:prstGeom prst="rect">
            <a:avLst/>
          </a:prstGeom>
        </p:spPr>
        <p:txBody>
          <a:bodyPr/>
          <a:lstStyle/>
          <a:p>
            <a:pPr marL="0" indent="0" algn="ctr" defTabSz="457200">
              <a:lnSpc>
                <a:spcPts val="5200"/>
              </a:lnSpc>
              <a:spcBef>
                <a:spcPts val="0"/>
              </a:spcBef>
              <a:defRPr>
                <a:solidFill>
                  <a:srgbClr val="FFFFFF"/>
                </a:solidFill>
                <a:latin typeface="Arial Black"/>
                <a:ea typeface="Arial Black"/>
                <a:cs typeface="Arial Black"/>
                <a:sym typeface="Arial Black"/>
              </a:defRPr>
            </a:pPr>
          </a:p>
          <a:p>
            <a:pPr marL="0" indent="0" algn="ctr" defTabSz="457200">
              <a:lnSpc>
                <a:spcPts val="5200"/>
              </a:lnSpc>
              <a:spcBef>
                <a:spcPts val="0"/>
              </a:spcBef>
              <a:defRPr>
                <a:solidFill>
                  <a:srgbClr val="FFFFFF"/>
                </a:solidFill>
                <a:latin typeface="Arial Black"/>
                <a:ea typeface="Arial Black"/>
                <a:cs typeface="Arial Black"/>
                <a:sym typeface="Arial Black"/>
              </a:defRPr>
            </a:pPr>
            <a:r>
              <a:t>Einige Apps, die zum Spielzeug gehören, erfassen die Geräte-ID des Smartphones, übertragen Nutzerdaten an Drittfirmen oder setzen Tracker, die auch das Surfverhalten der Eltern protokollieren können.</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Empfehlung"/>
          <p:cNvSpPr txBox="1"/>
          <p:nvPr>
            <p:ph type="title"/>
          </p:nvPr>
        </p:nvSpPr>
        <p:spPr>
          <a:xfrm>
            <a:off x="250825" y="539750"/>
            <a:ext cx="9069388" cy="1260475"/>
          </a:xfrm>
          <a:prstGeom prst="rect">
            <a:avLst/>
          </a:prstGeom>
        </p:spPr>
        <p:txBody>
          <a:bodyPr/>
          <a:lstStyle>
            <a:lvl1pPr>
              <a:defRPr>
                <a:solidFill>
                  <a:srgbClr val="FFFFFF"/>
                </a:solidFill>
                <a:latin typeface="Arial Black"/>
                <a:ea typeface="Arial Black"/>
                <a:cs typeface="Arial Black"/>
                <a:sym typeface="Arial Black"/>
              </a:defRPr>
            </a:lvl1pPr>
          </a:lstStyle>
          <a:p>
            <a:pPr/>
            <a:r>
              <a:t>Empfehlung</a:t>
            </a:r>
          </a:p>
        </p:txBody>
      </p:sp>
      <p:sp>
        <p:nvSpPr>
          <p:cNvPr id="246" name="Ein nicht internetfähiger…"/>
          <p:cNvSpPr txBox="1"/>
          <p:nvPr>
            <p:ph type="body" idx="1"/>
          </p:nvPr>
        </p:nvSpPr>
        <p:spPr>
          <a:prstGeom prst="rect">
            <a:avLst/>
          </a:prstGeom>
        </p:spPr>
        <p:txBody>
          <a:bodyPr/>
          <a:lstStyle/>
          <a:p>
            <a:pPr marL="0" indent="0" algn="ctr" defTabSz="457200">
              <a:lnSpc>
                <a:spcPts val="5200"/>
              </a:lnSpc>
              <a:spcBef>
                <a:spcPts val="0"/>
              </a:spcBef>
              <a:defRPr>
                <a:solidFill>
                  <a:srgbClr val="FFFFFF"/>
                </a:solidFill>
                <a:latin typeface="Arial Black"/>
                <a:ea typeface="Arial Black"/>
                <a:cs typeface="Arial Black"/>
                <a:sym typeface="Arial Black"/>
              </a:defRPr>
            </a:pPr>
          </a:p>
          <a:p>
            <a:pPr marL="0" indent="0" algn="ctr" defTabSz="457200">
              <a:lnSpc>
                <a:spcPts val="5200"/>
              </a:lnSpc>
              <a:spcBef>
                <a:spcPts val="0"/>
              </a:spcBef>
              <a:defRPr>
                <a:solidFill>
                  <a:srgbClr val="FFFFFF"/>
                </a:solidFill>
                <a:latin typeface="Arial Black"/>
                <a:ea typeface="Arial Black"/>
                <a:cs typeface="Arial Black"/>
                <a:sym typeface="Arial Black"/>
              </a:defRPr>
            </a:pPr>
            <a:r>
              <a:t>Ein nicht internetfähiger </a:t>
            </a:r>
          </a:p>
          <a:p>
            <a:pPr marL="0" indent="0" algn="ctr" defTabSz="457200">
              <a:lnSpc>
                <a:spcPts val="5200"/>
              </a:lnSpc>
              <a:spcBef>
                <a:spcPts val="0"/>
              </a:spcBef>
              <a:defRPr>
                <a:solidFill>
                  <a:srgbClr val="FFFFFF"/>
                </a:solidFill>
                <a:latin typeface="Arial Black"/>
                <a:ea typeface="Arial Black"/>
                <a:cs typeface="Arial Black"/>
                <a:sym typeface="Arial Black"/>
              </a:defRPr>
            </a:pPr>
            <a:r>
              <a:t>"dummer" Teddy </a:t>
            </a:r>
          </a:p>
          <a:p>
            <a:pPr marL="0" indent="0" algn="ctr" defTabSz="457200">
              <a:lnSpc>
                <a:spcPts val="5200"/>
              </a:lnSpc>
              <a:spcBef>
                <a:spcPts val="0"/>
              </a:spcBef>
              <a:defRPr>
                <a:solidFill>
                  <a:srgbClr val="FFFFFF"/>
                </a:solidFill>
                <a:latin typeface="Arial Black"/>
                <a:ea typeface="Arial Black"/>
                <a:cs typeface="Arial Black"/>
                <a:sym typeface="Arial Black"/>
              </a:defRPr>
            </a:pPr>
            <a:r>
              <a:t>ist in Zukunft </a:t>
            </a:r>
          </a:p>
          <a:p>
            <a:pPr marL="0" indent="0" algn="ctr" defTabSz="457200">
              <a:lnSpc>
                <a:spcPts val="5200"/>
              </a:lnSpc>
              <a:spcBef>
                <a:spcPts val="0"/>
              </a:spcBef>
              <a:defRPr>
                <a:solidFill>
                  <a:srgbClr val="FFFFFF"/>
                </a:solidFill>
                <a:latin typeface="Arial Black"/>
                <a:ea typeface="Arial Black"/>
                <a:cs typeface="Arial Black"/>
                <a:sym typeface="Arial Black"/>
              </a:defRPr>
            </a:pPr>
            <a:r>
              <a:t>die intelligentere Wahl </a:t>
            </a:r>
          </a:p>
          <a:p>
            <a:pPr marL="0" indent="0" algn="ctr" defTabSz="457200">
              <a:lnSpc>
                <a:spcPts val="5200"/>
              </a:lnSpc>
              <a:spcBef>
                <a:spcPts val="0"/>
              </a:spcBef>
              <a:defRPr>
                <a:solidFill>
                  <a:srgbClr val="FFFFFF"/>
                </a:solidFill>
                <a:latin typeface="Arial Black"/>
                <a:ea typeface="Arial Black"/>
                <a:cs typeface="Arial Black"/>
                <a:sym typeface="Arial Black"/>
              </a:defRPr>
            </a:pPr>
            <a:r>
              <a:t>als ein "smarter "Teddy.</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8" name="image.jpeg" descr="image.jpeg"/>
          <p:cNvPicPr>
            <a:picLocks noChangeAspect="1"/>
          </p:cNvPicPr>
          <p:nvPr/>
        </p:nvPicPr>
        <p:blipFill>
          <a:blip r:embed="rId3">
            <a:extLst/>
          </a:blip>
          <a:stretch>
            <a:fillRect/>
          </a:stretch>
        </p:blipFill>
        <p:spPr>
          <a:xfrm>
            <a:off x="503237" y="1368425"/>
            <a:ext cx="9069388" cy="5721350"/>
          </a:xfrm>
          <a:prstGeom prst="rect">
            <a:avLst/>
          </a:prstGeom>
          <a:ln w="12700">
            <a:miter lim="400000"/>
          </a:ln>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marter Dildo"/>
          <p:cNvSpPr txBox="1"/>
          <p:nvPr>
            <p:ph type="title"/>
          </p:nvPr>
        </p:nvSpPr>
        <p:spPr>
          <a:xfrm>
            <a:off x="504825" y="539750"/>
            <a:ext cx="9070975" cy="1262063"/>
          </a:xfrm>
          <a:prstGeom prst="rect">
            <a:avLst/>
          </a:prstGeom>
        </p:spPr>
        <p:txBody>
          <a:bodyPr/>
          <a:lstStyle>
            <a:lvl1pP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FFFFFF"/>
                </a:solidFill>
                <a:latin typeface="Arial Black"/>
                <a:ea typeface="Arial Black"/>
                <a:cs typeface="Arial Black"/>
                <a:sym typeface="Arial Black"/>
              </a:defRPr>
            </a:lvl1pPr>
          </a:lstStyle>
          <a:p>
            <a:pPr/>
            <a:r>
              <a:t>Smarter Dildo</a:t>
            </a:r>
          </a:p>
        </p:txBody>
      </p:sp>
      <p:sp>
        <p:nvSpPr>
          <p:cNvPr id="253" name="Das Standard-Passwort: 88888888.…"/>
          <p:cNvSpPr txBox="1"/>
          <p:nvPr>
            <p:ph type="body" idx="1"/>
          </p:nvPr>
        </p:nvSpPr>
        <p:spPr>
          <a:xfrm>
            <a:off x="720725" y="1912937"/>
            <a:ext cx="8675688" cy="4351339"/>
          </a:xfrm>
          <a:prstGeom prst="rect">
            <a:avLst/>
          </a:prstGeom>
        </p:spPr>
        <p:txBody>
          <a:bodyPr/>
          <a:lstStyle/>
          <a:p>
            <a:pPr marL="0" indent="0">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FFFFFF"/>
                </a:solidFill>
                <a:latin typeface="Arial Black"/>
                <a:ea typeface="Arial Black"/>
                <a:cs typeface="Arial Black"/>
                <a:sym typeface="Arial Black"/>
              </a:defRPr>
            </a:pPr>
            <a:r>
              <a:t>Das Standard-Passwort: 88888888.</a:t>
            </a:r>
          </a:p>
          <a:p>
            <a:pPr marL="0" indent="0">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FFFFFF"/>
                </a:solidFill>
                <a:latin typeface="Arial Black"/>
                <a:ea typeface="Arial Black"/>
                <a:cs typeface="Arial Black"/>
                <a:sym typeface="Arial Black"/>
              </a:defRPr>
            </a:pPr>
            <a:r>
              <a:t>Wer vergessen hatte, dieses zu ändern, musste mit ein paar Zusehern mehr bei der Live-Übertragung rechnen.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69" name="Tabelle"/>
          <p:cNvGraphicFramePr/>
          <p:nvPr/>
        </p:nvGraphicFramePr>
        <p:xfrm>
          <a:off x="720725" y="1912937"/>
          <a:ext cx="8677275" cy="516096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735454"/>
                <a:gridCol w="1735454"/>
                <a:gridCol w="1735454"/>
                <a:gridCol w="1735454"/>
                <a:gridCol w="1735454"/>
              </a:tblGrid>
              <a:tr h="490688">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b="1" sz="2800">
                          <a:solidFill>
                            <a:srgbClr val="FFFFFF"/>
                          </a:solidFill>
                          <a:latin typeface="Arial"/>
                          <a:ea typeface="Arial"/>
                          <a:cs typeface="Arial"/>
                          <a:sym typeface="Arial"/>
                        </a:rPr>
                        <a:t>Category </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0080"/>
                    </a:solidFill>
                  </a:tcPr>
                </a:tc>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b="1" sz="2800">
                          <a:solidFill>
                            <a:srgbClr val="FFFFFF"/>
                          </a:solidFill>
                          <a:latin typeface="Arial"/>
                          <a:ea typeface="Arial"/>
                          <a:cs typeface="Arial"/>
                          <a:sym typeface="Arial"/>
                        </a:rPr>
                        <a:t>2016</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0080"/>
                    </a:solidFill>
                  </a:tcPr>
                </a:tc>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b="1" sz="2800">
                          <a:solidFill>
                            <a:srgbClr val="FFFFFF"/>
                          </a:solidFill>
                          <a:latin typeface="Arial"/>
                          <a:ea typeface="Arial"/>
                          <a:cs typeface="Arial"/>
                          <a:sym typeface="Arial"/>
                        </a:rPr>
                        <a:t>2017</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0080"/>
                    </a:solidFill>
                  </a:tcPr>
                </a:tc>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b="1" sz="2800">
                          <a:solidFill>
                            <a:srgbClr val="FFFFFF"/>
                          </a:solidFill>
                          <a:latin typeface="Arial"/>
                          <a:ea typeface="Arial"/>
                          <a:cs typeface="Arial"/>
                          <a:sym typeface="Arial"/>
                        </a:rPr>
                        <a:t>2018</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0080"/>
                    </a:solidFill>
                  </a:tcPr>
                </a:tc>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b="1" sz="2800">
                          <a:solidFill>
                            <a:srgbClr val="FFFFFF"/>
                          </a:solidFill>
                          <a:latin typeface="Arial"/>
                          <a:ea typeface="Arial"/>
                          <a:cs typeface="Arial"/>
                          <a:sym typeface="Arial"/>
                        </a:rPr>
                        <a:t>2020</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0080"/>
                    </a:solidFill>
                  </a:tcPr>
                </a:tc>
              </a:tr>
              <a:tr h="490688">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sz="2600">
                          <a:solidFill>
                            <a:srgbClr val="FFFFFF"/>
                          </a:solidFill>
                          <a:latin typeface="Arial"/>
                          <a:ea typeface="Arial"/>
                          <a:cs typeface="Arial"/>
                          <a:sym typeface="Arial"/>
                        </a:rPr>
                        <a:t>Consumer</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99FF"/>
                    </a:solidFill>
                  </a:tcPr>
                </a:tc>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sz="2800">
                          <a:solidFill>
                            <a:srgbClr val="FFFFFF"/>
                          </a:solidFill>
                          <a:latin typeface="Arial"/>
                          <a:ea typeface="Arial"/>
                          <a:cs typeface="Arial"/>
                          <a:sym typeface="Arial"/>
                        </a:rPr>
                        <a:t>3,963.0*</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99FF"/>
                    </a:solidFill>
                  </a:tcPr>
                </a:tc>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sz="2800">
                          <a:solidFill>
                            <a:srgbClr val="FFFFFF"/>
                          </a:solidFill>
                          <a:latin typeface="Arial"/>
                          <a:ea typeface="Arial"/>
                          <a:cs typeface="Arial"/>
                          <a:sym typeface="Arial"/>
                        </a:rPr>
                        <a:t>5,244.3</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99FF"/>
                    </a:solidFill>
                  </a:tcPr>
                </a:tc>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sz="2800">
                          <a:solidFill>
                            <a:srgbClr val="FFFFFF"/>
                          </a:solidFill>
                          <a:latin typeface="Arial"/>
                          <a:ea typeface="Arial"/>
                          <a:cs typeface="Arial"/>
                          <a:sym typeface="Arial"/>
                        </a:rPr>
                        <a:t>7,035.3</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99FF"/>
                    </a:solidFill>
                  </a:tcPr>
                </a:tc>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sz="2800">
                          <a:solidFill>
                            <a:srgbClr val="FFFFFF"/>
                          </a:solidFill>
                          <a:latin typeface="Arial"/>
                          <a:ea typeface="Arial"/>
                          <a:cs typeface="Arial"/>
                          <a:sym typeface="Arial"/>
                        </a:rPr>
                        <a:t>12,863.0</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99FF"/>
                    </a:solidFill>
                  </a:tcPr>
                </a:tc>
              </a:tr>
              <a:tr h="1202107">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sz="2600">
                          <a:solidFill>
                            <a:srgbClr val="FFFFFF"/>
                          </a:solidFill>
                          <a:latin typeface="Arial"/>
                          <a:ea typeface="Arial"/>
                          <a:cs typeface="Arial"/>
                          <a:sym typeface="Arial"/>
                        </a:rPr>
                        <a:t>Business (cross industry)</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99CCFF"/>
                    </a:solidFill>
                  </a:tcPr>
                </a:tc>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sz="2800">
                          <a:solidFill>
                            <a:srgbClr val="FFFFFF"/>
                          </a:solidFill>
                          <a:latin typeface="Arial"/>
                          <a:ea typeface="Arial"/>
                          <a:cs typeface="Arial"/>
                          <a:sym typeface="Arial"/>
                        </a:rPr>
                        <a:t>1,102.1</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99CCFF"/>
                    </a:solidFill>
                  </a:tcPr>
                </a:tc>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sz="2800">
                          <a:solidFill>
                            <a:srgbClr val="FFFFFF"/>
                          </a:solidFill>
                          <a:latin typeface="Arial"/>
                          <a:ea typeface="Arial"/>
                          <a:cs typeface="Arial"/>
                          <a:sym typeface="Arial"/>
                        </a:rPr>
                        <a:t>1,501.0</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99CCFF"/>
                    </a:solidFill>
                  </a:tcPr>
                </a:tc>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sz="2800">
                          <a:solidFill>
                            <a:srgbClr val="FFFFFF"/>
                          </a:solidFill>
                          <a:latin typeface="Arial"/>
                          <a:ea typeface="Arial"/>
                          <a:cs typeface="Arial"/>
                          <a:sym typeface="Arial"/>
                        </a:rPr>
                        <a:t>2,132,6</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99CCFF"/>
                    </a:solidFill>
                  </a:tcPr>
                </a:tc>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sz="2800">
                          <a:solidFill>
                            <a:srgbClr val="FFFFFF"/>
                          </a:solidFill>
                          <a:latin typeface="Arial"/>
                          <a:ea typeface="Arial"/>
                          <a:cs typeface="Arial"/>
                          <a:sym typeface="Arial"/>
                        </a:rPr>
                        <a:t>4,381,4</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99CCFF"/>
                    </a:solidFill>
                  </a:tcPr>
                </a:tc>
              </a:tr>
              <a:tr h="1202107">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sz="2600">
                          <a:solidFill>
                            <a:srgbClr val="FFFFFF"/>
                          </a:solidFill>
                          <a:latin typeface="Arial"/>
                          <a:ea typeface="Arial"/>
                          <a:cs typeface="Arial"/>
                          <a:sym typeface="Arial"/>
                        </a:rPr>
                        <a:t>Business (vertical specific)</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99FF"/>
                    </a:solidFill>
                  </a:tcPr>
                </a:tc>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sz="2800">
                          <a:solidFill>
                            <a:srgbClr val="FFFFFF"/>
                          </a:solidFill>
                          <a:latin typeface="Arial"/>
                          <a:ea typeface="Arial"/>
                          <a:cs typeface="Arial"/>
                          <a:sym typeface="Arial"/>
                        </a:rPr>
                        <a:t>1,316.6</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99FF"/>
                    </a:solidFill>
                  </a:tcPr>
                </a:tc>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sz="2800">
                          <a:solidFill>
                            <a:srgbClr val="FFFFFF"/>
                          </a:solidFill>
                          <a:latin typeface="Arial"/>
                          <a:ea typeface="Arial"/>
                          <a:cs typeface="Arial"/>
                          <a:sym typeface="Arial"/>
                        </a:rPr>
                        <a:t>1,635.4</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99FF"/>
                    </a:solidFill>
                  </a:tcPr>
                </a:tc>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sz="2800">
                          <a:solidFill>
                            <a:srgbClr val="FFFFFF"/>
                          </a:solidFill>
                          <a:latin typeface="Arial"/>
                          <a:ea typeface="Arial"/>
                          <a:cs typeface="Arial"/>
                          <a:sym typeface="Arial"/>
                        </a:rPr>
                        <a:t>2,027.7</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99FF"/>
                    </a:solidFill>
                  </a:tcPr>
                </a:tc>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sz="2800">
                          <a:solidFill>
                            <a:srgbClr val="FFFFFF"/>
                          </a:solidFill>
                          <a:latin typeface="Arial"/>
                          <a:ea typeface="Arial"/>
                          <a:cs typeface="Arial"/>
                          <a:sym typeface="Arial"/>
                        </a:rPr>
                        <a:t>3,181.0</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99FF"/>
                    </a:solidFill>
                  </a:tcPr>
                </a:tc>
              </a:tr>
              <a:tr h="887685">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b="1" sz="2800">
                          <a:solidFill>
                            <a:srgbClr val="FFFFFF"/>
                          </a:solidFill>
                          <a:latin typeface="Arial"/>
                          <a:ea typeface="Arial"/>
                          <a:cs typeface="Arial"/>
                          <a:sym typeface="Arial"/>
                        </a:rPr>
                        <a:t>Grand-Total</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0080"/>
                    </a:solidFill>
                  </a:tcPr>
                </a:tc>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b="1" sz="2800">
                          <a:solidFill>
                            <a:srgbClr val="FFFFFF"/>
                          </a:solidFill>
                          <a:latin typeface="Arial"/>
                          <a:ea typeface="Arial"/>
                          <a:cs typeface="Arial"/>
                          <a:sym typeface="Arial"/>
                        </a:rPr>
                        <a:t>6,381,8</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0080"/>
                    </a:solidFill>
                  </a:tcPr>
                </a:tc>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b="1" sz="2800">
                          <a:solidFill>
                            <a:srgbClr val="FFFFFF"/>
                          </a:solidFill>
                          <a:latin typeface="Arial"/>
                          <a:ea typeface="Arial"/>
                          <a:cs typeface="Arial"/>
                          <a:sym typeface="Arial"/>
                        </a:rPr>
                        <a:t>8,380.6</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0080"/>
                    </a:solidFill>
                  </a:tcPr>
                </a:tc>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b="1" sz="2800">
                          <a:solidFill>
                            <a:srgbClr val="FFFFFF"/>
                          </a:solidFill>
                          <a:latin typeface="Arial"/>
                          <a:ea typeface="Arial"/>
                          <a:cs typeface="Arial"/>
                          <a:sym typeface="Arial"/>
                        </a:rPr>
                        <a:t>11,196,6</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0080"/>
                    </a:solidFill>
                  </a:tcPr>
                </a:tc>
                <a:tc>
                  <a:txBody>
                    <a:bodyPr/>
                    <a:lstStyle/>
                    <a:p>
                      <a:pPr algn="l">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b="1" sz="2800">
                          <a:solidFill>
                            <a:srgbClr val="FFFFFF"/>
                          </a:solidFill>
                          <a:latin typeface="Arial"/>
                          <a:ea typeface="Arial"/>
                          <a:cs typeface="Arial"/>
                          <a:sym typeface="Arial"/>
                        </a:rPr>
                        <a:t>20,415.4</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0080"/>
                    </a:solidFill>
                  </a:tcPr>
                </a:tc>
              </a:tr>
              <a:tr h="887685">
                <a:tc>
                  <a:txBody>
                    <a:bodyPr/>
                    <a:lstStyle/>
                    <a:p>
                      <a:pPr algn="l">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a:solidFill>
                            <a:srgbClr val="FFFFFF"/>
                          </a:solidFill>
                          <a:latin typeface="Arial"/>
                          <a:ea typeface="Arial"/>
                          <a:cs typeface="Arial"/>
                          <a:sym typeface="Arial"/>
                        </a:rPr>
                        <a:t>Source: Gartner (January 2017)</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0000"/>
                    </a:solidFill>
                  </a:tcPr>
                </a:tc>
                <a:tc>
                  <a:txBody>
                    <a:bodyPr/>
                    <a:lstStyle/>
                    <a:p>
                      <a:pPr algn="l">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pPr>
                      <a:r>
                        <a:rPr>
                          <a:solidFill>
                            <a:srgbClr val="FFFFFF"/>
                          </a:solidFill>
                          <a:latin typeface="Arial"/>
                          <a:ea typeface="Arial"/>
                          <a:cs typeface="Arial"/>
                          <a:sym typeface="Arial"/>
                        </a:rPr>
                        <a:t>*MILLIONS</a:t>
                      </a: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0000"/>
                    </a:solidFill>
                  </a:tcPr>
                </a:tc>
                <a:tc>
                  <a:txBody>
                    <a:bodyPr/>
                    <a:lstStyle/>
                    <a:p>
                      <a:pPr algn="l">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solidFill>
                            <a:srgbClr val="FFFFFF"/>
                          </a:solidFill>
                          <a:latin typeface="Arial"/>
                          <a:ea typeface="Arial"/>
                          <a:cs typeface="Arial"/>
                          <a:sym typeface="Arial"/>
                        </a:defRPr>
                      </a:pP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0000"/>
                    </a:solidFill>
                  </a:tcPr>
                </a:tc>
                <a:tc>
                  <a:txBody>
                    <a:bodyPr/>
                    <a:lstStyle/>
                    <a:p>
                      <a:pPr algn="l">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solidFill>
                            <a:srgbClr val="FFFFFF"/>
                          </a:solidFill>
                          <a:latin typeface="Arial"/>
                          <a:ea typeface="Arial"/>
                          <a:cs typeface="Arial"/>
                          <a:sym typeface="Arial"/>
                        </a:defRPr>
                      </a:pP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0000"/>
                    </a:solidFill>
                  </a:tcPr>
                </a:tc>
                <a:tc>
                  <a:txBody>
                    <a:bodyPr/>
                    <a:lstStyle/>
                    <a:p>
                      <a:pPr algn="l">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Lst>
                        <a:defRPr sz="1800">
                          <a:solidFill>
                            <a:srgbClr val="FFFFFF"/>
                          </a:solidFill>
                          <a:latin typeface="Arial"/>
                          <a:ea typeface="Arial"/>
                          <a:cs typeface="Arial"/>
                          <a:sym typeface="Arial"/>
                        </a:defRPr>
                      </a:pPr>
                    </a:p>
                  </a:txBody>
                  <a:tcPr marL="46800" marR="46800" marT="46800" marB="46800" anchor="t" anchorCtr="0" horzOverflow="overflow">
                    <a:lnL w="3175">
                      <a:solidFill>
                        <a:srgbClr val="FFFFFF"/>
                      </a:solidFill>
                    </a:lnL>
                    <a:lnR w="3175">
                      <a:solidFill>
                        <a:srgbClr val="FFFFFF"/>
                      </a:solidFill>
                    </a:lnR>
                    <a:lnT w="3175">
                      <a:solidFill>
                        <a:srgbClr val="FFFFFF"/>
                      </a:solidFill>
                    </a:lnT>
                    <a:lnB w="3175">
                      <a:solidFill>
                        <a:srgbClr val="FFFFFF"/>
                      </a:solidFill>
                    </a:lnB>
                    <a:solidFill>
                      <a:srgbClr val="000000"/>
                    </a:solidFill>
                  </a:tcPr>
                </a:tc>
              </a:tr>
            </a:tbl>
          </a:graphicData>
        </a:graphic>
      </p:graphicFrame>
      <p:sp>
        <p:nvSpPr>
          <p:cNvPr id="70" name="Internet der Dinge"/>
          <p:cNvSpPr txBox="1"/>
          <p:nvPr>
            <p:ph type="title"/>
          </p:nvPr>
        </p:nvSpPr>
        <p:spPr>
          <a:xfrm>
            <a:off x="504825" y="539750"/>
            <a:ext cx="9070975" cy="1262063"/>
          </a:xfrm>
          <a:prstGeom prst="rect">
            <a:avLst/>
          </a:prstGeom>
        </p:spPr>
        <p:txBody>
          <a:bodyPr/>
          <a:lstStyle>
            <a:lvl1pP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FFFFFF"/>
                </a:solidFill>
                <a:latin typeface="Arial Black"/>
                <a:ea typeface="Arial Black"/>
                <a:cs typeface="Arial Black"/>
                <a:sym typeface="Arial Black"/>
              </a:defRPr>
            </a:lvl1pPr>
          </a:lstStyle>
          <a:p>
            <a:pPr/>
            <a:r>
              <a:t>Internet der Dinge</a:t>
            </a:r>
          </a:p>
        </p:txBody>
      </p:sp>
      <p:sp>
        <p:nvSpPr>
          <p:cNvPr id="71" name="Text"/>
          <p:cNvSpPr txBox="1"/>
          <p:nvPr>
            <p:ph type="body" idx="1"/>
          </p:nvPr>
        </p:nvSpPr>
        <p:spPr>
          <a:xfrm>
            <a:off x="720725" y="1912937"/>
            <a:ext cx="8675688" cy="4351339"/>
          </a:xfrm>
          <a:prstGeom prst="rect">
            <a:avLst/>
          </a:prstGeom>
        </p:spPr>
        <p:txBody>
          <a:bodyPr anchor="ctr"/>
          <a:lstStyle/>
          <a:p>
            <a:pPr marL="0" indent="0" algn="ct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FFFFFF"/>
                </a:solidFill>
              </a:defRPr>
            </a:pPr>
          </a:p>
          <a:p>
            <a:pPr marL="0" indent="0" algn="ct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FFFFFF"/>
                </a:solidFill>
              </a:defRPr>
            </a:pP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5" name="Bildschirmfoto 2017-10-21 um 22.50.17.jpg" descr="Bildschirmfoto 2017-10-21 um 22.50.17.jpg"/>
          <p:cNvPicPr>
            <a:picLocks noChangeAspect="1"/>
          </p:cNvPicPr>
          <p:nvPr/>
        </p:nvPicPr>
        <p:blipFill>
          <a:blip r:embed="rId2">
            <a:extLst/>
          </a:blip>
          <a:stretch>
            <a:fillRect/>
          </a:stretch>
        </p:blipFill>
        <p:spPr>
          <a:xfrm>
            <a:off x="730250" y="2063750"/>
            <a:ext cx="8229600" cy="3238500"/>
          </a:xfrm>
          <a:prstGeom prst="rect">
            <a:avLst/>
          </a:prstGeom>
          <a:ln w="12700">
            <a:miter lim="400000"/>
          </a:ln>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Was wollen wir als Gesellschaft?…"/>
          <p:cNvSpPr txBox="1"/>
          <p:nvPr/>
        </p:nvSpPr>
        <p:spPr>
          <a:xfrm>
            <a:off x="504825" y="1613820"/>
            <a:ext cx="9070975" cy="357479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4400">
                <a:solidFill>
                  <a:srgbClr val="FFFFFF"/>
                </a:solidFill>
                <a:latin typeface="Arial Black"/>
                <a:ea typeface="Arial Black"/>
                <a:cs typeface="Arial Black"/>
                <a:sym typeface="Arial Black"/>
              </a:defRPr>
            </a:pPr>
            <a:r>
              <a:t>Was wollen wir als Gesellschaft?</a:t>
            </a:r>
          </a:p>
          <a:p>
            <a:pPr algn="ct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4400">
                <a:solidFill>
                  <a:srgbClr val="FFFFFF"/>
                </a:solidFill>
                <a:latin typeface="Arial Black"/>
                <a:ea typeface="Arial Black"/>
                <a:cs typeface="Arial Black"/>
                <a:sym typeface="Arial Black"/>
              </a:defRPr>
            </a:pPr>
            <a:r>
              <a:t>Was brauchen wir?</a:t>
            </a:r>
          </a:p>
          <a:p>
            <a:pPr algn="ct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4400">
                <a:solidFill>
                  <a:srgbClr val="FFFFFF"/>
                </a:solidFill>
                <a:latin typeface="Arial Black"/>
                <a:ea typeface="Arial Black"/>
                <a:cs typeface="Arial Black"/>
                <a:sym typeface="Arial Black"/>
              </a:defRPr>
            </a:pPr>
            <a:r>
              <a:t>Was können wir tun?</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Problem für Konsumenten"/>
          <p:cNvSpPr txBox="1"/>
          <p:nvPr>
            <p:ph type="title"/>
          </p:nvPr>
        </p:nvSpPr>
        <p:spPr>
          <a:prstGeom prst="rect">
            <a:avLst/>
          </a:prstGeom>
        </p:spPr>
        <p:txBody>
          <a:bodyPr/>
          <a:lstStyle>
            <a:lvl1pPr>
              <a:defRPr>
                <a:solidFill>
                  <a:srgbClr val="FFFFFF"/>
                </a:solidFill>
                <a:latin typeface="Arial Black"/>
                <a:ea typeface="Arial Black"/>
                <a:cs typeface="Arial Black"/>
                <a:sym typeface="Arial Black"/>
              </a:defRPr>
            </a:lvl1pPr>
          </a:lstStyle>
          <a:p>
            <a:pPr/>
            <a:r>
              <a:t>Problem für Konsumenten</a:t>
            </a:r>
          </a:p>
        </p:txBody>
      </p:sp>
      <p:sp>
        <p:nvSpPr>
          <p:cNvPr id="260" name="Im sogenannten „Smart Home“-Bereich, in dem Produkte auch für Endkonsumenten angeboten werden, gibt es für diese derzeit kaum eine Chance, festzustellen, ob sich ein Hersteller um Sicherheit bemüht hat oder nicht."/>
          <p:cNvSpPr txBox="1"/>
          <p:nvPr>
            <p:ph type="body" idx="1"/>
          </p:nvPr>
        </p:nvSpPr>
        <p:spPr>
          <a:prstGeom prst="rect">
            <a:avLst/>
          </a:prstGeom>
        </p:spPr>
        <p:txBody>
          <a:bodyPr/>
          <a:lstStyle/>
          <a:p>
            <a:pPr marL="0" indent="0" algn="ctr" defTabSz="420623">
              <a:lnSpc>
                <a:spcPts val="4800"/>
              </a:lnSpc>
              <a:spcBef>
                <a:spcPts val="1100"/>
              </a:spcBef>
              <a:defRPr sz="2944">
                <a:solidFill>
                  <a:srgbClr val="FFFFFF"/>
                </a:solidFill>
                <a:latin typeface="Arial Black"/>
                <a:ea typeface="Arial Black"/>
                <a:cs typeface="Arial Black"/>
                <a:sym typeface="Arial Black"/>
              </a:defRPr>
            </a:pPr>
          </a:p>
          <a:p>
            <a:pPr marL="0" indent="0" algn="ctr" defTabSz="420623">
              <a:lnSpc>
                <a:spcPts val="4800"/>
              </a:lnSpc>
              <a:spcBef>
                <a:spcPts val="0"/>
              </a:spcBef>
              <a:defRPr sz="2944">
                <a:solidFill>
                  <a:srgbClr val="FFFFFF"/>
                </a:solidFill>
                <a:latin typeface="Arial Black"/>
                <a:ea typeface="Arial Black"/>
                <a:cs typeface="Arial Black"/>
                <a:sym typeface="Arial Black"/>
              </a:defRPr>
            </a:pPr>
            <a:r>
              <a:t>Im sogenannten „Smart Home“-Bereich, in dem Produkte auch für Endkonsumenten angeboten werden, gibt es für diese derzeit kaum eine Chance, festzustellen, ob sich ein Hersteller um Sicherheit bemüht hat oder nicht. </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Recht auf Offline!"/>
          <p:cNvSpPr txBox="1"/>
          <p:nvPr>
            <p:ph type="title" idx="4294967295"/>
          </p:nvPr>
        </p:nvSpPr>
        <p:spPr>
          <a:xfrm>
            <a:off x="503555" y="101453"/>
            <a:ext cx="9063991" cy="1661731"/>
          </a:xfrm>
          <a:prstGeom prst="rect">
            <a:avLst/>
          </a:prstGeom>
        </p:spPr>
        <p:txBody>
          <a:bodyPr>
            <a:noAutofit/>
          </a:bodyPr>
          <a:lstStyle>
            <a:lvl1pPr>
              <a:defRPr>
                <a:solidFill>
                  <a:srgbClr val="FFFFFF"/>
                </a:solidFill>
                <a:latin typeface="Arial Black"/>
                <a:ea typeface="Arial Black"/>
                <a:cs typeface="Arial Black"/>
                <a:sym typeface="Arial Black"/>
              </a:defRPr>
            </a:lvl1pPr>
          </a:lstStyle>
          <a:p>
            <a:pPr/>
            <a:r>
              <a:t>Recht auf Offline!</a:t>
            </a:r>
          </a:p>
        </p:txBody>
      </p:sp>
      <p:sp>
        <p:nvSpPr>
          <p:cNvPr id="263" name="Weil der Traktorhersteller John Deere Reparaturen nur gegen Bezahlung autorisiert, hacken immer mehr US-Landwirte ihr Fahrzeug mit ukrainischer Firmware.…"/>
          <p:cNvSpPr txBox="1"/>
          <p:nvPr>
            <p:ph type="body" idx="4294967295"/>
          </p:nvPr>
        </p:nvSpPr>
        <p:spPr>
          <a:xfrm>
            <a:off x="503555" y="1763183"/>
            <a:ext cx="9063991" cy="5793317"/>
          </a:xfrm>
          <a:prstGeom prst="rect">
            <a:avLst/>
          </a:prstGeom>
        </p:spPr>
        <p:txBody>
          <a:bodyPr>
            <a:noAutofit/>
          </a:bodyPr>
          <a:lstStyle/>
          <a:p>
            <a:pPr marL="0" indent="0" algn="ctr" defTabSz="457200">
              <a:lnSpc>
                <a:spcPts val="5200"/>
              </a:lnSpc>
              <a:spcBef>
                <a:spcPts val="0"/>
              </a:spcBef>
              <a:defRPr>
                <a:solidFill>
                  <a:srgbClr val="FFFFFF"/>
                </a:solidFill>
                <a:latin typeface="Arial Black"/>
                <a:ea typeface="Arial Black"/>
                <a:cs typeface="Arial Black"/>
                <a:sym typeface="Arial Black"/>
              </a:defRPr>
            </a:pPr>
            <a:r>
              <a:t>Weil der Traktorhersteller John Deere Reparaturen nur gegen Bezahlung autorisiert, hacken immer mehr US-Landwirte ihr Fahrzeug mit ukrainischer Firmware. </a:t>
            </a:r>
          </a:p>
          <a:p>
            <a:pPr marL="0" indent="0" algn="ctr" defTabSz="457200">
              <a:lnSpc>
                <a:spcPts val="5200"/>
              </a:lnSpc>
              <a:spcBef>
                <a:spcPts val="0"/>
              </a:spcBef>
              <a:defRPr>
                <a:solidFill>
                  <a:srgbClr val="FFFFFF"/>
                </a:solidFill>
                <a:latin typeface="Arial Black"/>
                <a:ea typeface="Arial Black"/>
                <a:cs typeface="Arial Black"/>
                <a:sym typeface="Arial Black"/>
              </a:defRPr>
            </a:pPr>
            <a:r>
              <a:t>Recht auf Reparatur </a:t>
            </a:r>
          </a:p>
          <a:p>
            <a:pPr marL="0" indent="0" algn="ctr" defTabSz="457200">
              <a:lnSpc>
                <a:spcPts val="5200"/>
              </a:lnSpc>
              <a:spcBef>
                <a:spcPts val="0"/>
              </a:spcBef>
              <a:defRPr>
                <a:solidFill>
                  <a:srgbClr val="FFFFFF"/>
                </a:solidFill>
                <a:latin typeface="Arial Black"/>
                <a:ea typeface="Arial Black"/>
                <a:cs typeface="Arial Black"/>
                <a:sym typeface="Arial Black"/>
              </a:defRPr>
            </a:pPr>
          </a:p>
          <a:p>
            <a:pPr marL="0" indent="0" algn="ctr" defTabSz="457200">
              <a:lnSpc>
                <a:spcPts val="5200"/>
              </a:lnSpc>
              <a:spcBef>
                <a:spcPts val="0"/>
              </a:spcBef>
              <a:defRPr>
                <a:solidFill>
                  <a:srgbClr val="FFFFFF"/>
                </a:solidFill>
                <a:latin typeface="Arial Black"/>
                <a:ea typeface="Arial Black"/>
                <a:cs typeface="Arial Black"/>
                <a:sym typeface="Arial Black"/>
              </a:defRPr>
            </a:pPr>
            <a:r>
              <a:t>Anlog dazu: Recht auf Offline</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Nicht alles muss ans Netz!…"/>
          <p:cNvSpPr txBox="1"/>
          <p:nvPr>
            <p:ph type="body" idx="4294967295"/>
          </p:nvPr>
        </p:nvSpPr>
        <p:spPr>
          <a:xfrm>
            <a:off x="503555" y="1763183"/>
            <a:ext cx="9063991" cy="5793317"/>
          </a:xfrm>
          <a:prstGeom prst="rect">
            <a:avLst/>
          </a:prstGeom>
        </p:spPr>
        <p:txBody>
          <a:bodyPr>
            <a:noAutofit/>
          </a:bodyPr>
          <a:lstStyle/>
          <a:p>
            <a:pPr algn="ctr">
              <a:defRPr>
                <a:solidFill>
                  <a:srgbClr val="FFFFFF"/>
                </a:solidFill>
                <a:latin typeface="Arial Black"/>
                <a:ea typeface="Arial Black"/>
                <a:cs typeface="Arial Black"/>
                <a:sym typeface="Arial Black"/>
              </a:defRPr>
            </a:pPr>
            <a:r>
              <a:t>*Nicht alles muss ans Netz!</a:t>
            </a:r>
          </a:p>
          <a:p>
            <a:pPr algn="ctr">
              <a:defRPr>
                <a:solidFill>
                  <a:srgbClr val="FFFFFF"/>
                </a:solidFill>
                <a:latin typeface="Arial Black"/>
                <a:ea typeface="Arial Black"/>
                <a:cs typeface="Arial Black"/>
                <a:sym typeface="Arial Black"/>
              </a:defRPr>
            </a:pPr>
            <a:r>
              <a:t>Verpflichtender Offline-Modus </a:t>
            </a:r>
          </a:p>
          <a:p>
            <a:pPr algn="ctr">
              <a:defRPr>
                <a:solidFill>
                  <a:srgbClr val="FFFFFF"/>
                </a:solidFill>
                <a:latin typeface="Arial Black"/>
                <a:ea typeface="Arial Black"/>
                <a:cs typeface="Arial Black"/>
                <a:sym typeface="Arial Black"/>
              </a:defRPr>
            </a:pPr>
            <a:r>
              <a:t>für Haushaltsgeräte </a:t>
            </a:r>
          </a:p>
          <a:p>
            <a:pPr algn="ctr">
              <a:defRPr>
                <a:solidFill>
                  <a:srgbClr val="FFFFFF"/>
                </a:solidFill>
                <a:latin typeface="Arial Black"/>
                <a:ea typeface="Arial Black"/>
                <a:cs typeface="Arial Black"/>
                <a:sym typeface="Arial Black"/>
              </a:defRPr>
            </a:pPr>
            <a:r>
              <a:t>wie Kühlschränke und Toaster</a:t>
            </a:r>
          </a:p>
          <a:p>
            <a:pPr algn="ctr">
              <a:defRPr>
                <a:solidFill>
                  <a:srgbClr val="FFFFFF"/>
                </a:solidFill>
                <a:latin typeface="Arial Black"/>
                <a:ea typeface="Arial Black"/>
                <a:cs typeface="Arial Black"/>
                <a:sym typeface="Arial Black"/>
              </a:defRPr>
            </a:pPr>
            <a:r>
              <a:t>(aus: Jan Albrechts Empfehlungen der Grünen für mehr Sicherheit im Netz)</a:t>
            </a:r>
          </a:p>
        </p:txBody>
      </p:sp>
      <p:sp>
        <p:nvSpPr>
          <p:cNvPr id="266" name="Was wir brauchen"/>
          <p:cNvSpPr txBox="1"/>
          <p:nvPr>
            <p:ph type="title" idx="4294967295"/>
          </p:nvPr>
        </p:nvSpPr>
        <p:spPr>
          <a:xfrm>
            <a:off x="503555" y="101453"/>
            <a:ext cx="9063991" cy="1661731"/>
          </a:xfrm>
          <a:prstGeom prst="rect">
            <a:avLst/>
          </a:prstGeom>
        </p:spPr>
        <p:txBody>
          <a:bodyPr>
            <a:noAutofit/>
          </a:bodyPr>
          <a:lstStyle>
            <a:lvl1pPr>
              <a:defRPr>
                <a:solidFill>
                  <a:srgbClr val="FFFFFF"/>
                </a:solidFill>
                <a:latin typeface="Arial Black"/>
                <a:ea typeface="Arial Black"/>
                <a:cs typeface="Arial Black"/>
                <a:sym typeface="Arial Black"/>
              </a:defRPr>
            </a:lvl1pPr>
          </a:lstStyle>
          <a:p>
            <a:pPr/>
            <a:r>
              <a:t>Was wir brauchen </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 Digitale Produkt-Haftung: Kommerzielle Software-Hersteller haftbar machen, wenn sie bekannte Sicherheitslücken nicht schließen.…"/>
          <p:cNvSpPr txBox="1"/>
          <p:nvPr>
            <p:ph type="body" idx="4294967295"/>
          </p:nvPr>
        </p:nvSpPr>
        <p:spPr>
          <a:xfrm>
            <a:off x="503555" y="1763183"/>
            <a:ext cx="9063991" cy="5793317"/>
          </a:xfrm>
          <a:prstGeom prst="rect">
            <a:avLst/>
          </a:prstGeom>
        </p:spPr>
        <p:txBody>
          <a:bodyPr>
            <a:noAutofit/>
          </a:bodyPr>
          <a:lstStyle/>
          <a:p>
            <a:pPr algn="ctr">
              <a:defRPr>
                <a:solidFill>
                  <a:srgbClr val="FFFFFF"/>
                </a:solidFill>
                <a:latin typeface="Arial Black"/>
                <a:ea typeface="Arial Black"/>
                <a:cs typeface="Arial Black"/>
                <a:sym typeface="Arial Black"/>
              </a:defRPr>
            </a:pPr>
            <a:r>
              <a:t>* Digitale Produkt-Haftung: </a:t>
            </a:r>
            <a:r>
              <a:t>Kommerzielle Software-Hersteller haftbar machen, wenn </a:t>
            </a:r>
            <a:r>
              <a:t>sie bekannte Sicherheitslücken nicht schließen. </a:t>
            </a:r>
          </a:p>
          <a:p>
            <a:pPr algn="ctr">
              <a:defRPr>
                <a:solidFill>
                  <a:srgbClr val="FFFFFF"/>
                </a:solidFill>
                <a:latin typeface="Arial Black"/>
                <a:ea typeface="Arial Black"/>
                <a:cs typeface="Arial Black"/>
                <a:sym typeface="Arial Black"/>
              </a:defRPr>
            </a:pPr>
            <a:r>
              <a:t>* Software-Lizenzvereinbarungen, die eine Herstellerhaftung für Folgeschäden eines Hackerangriffs ausschließen, abschaffen.</a:t>
            </a:r>
          </a:p>
        </p:txBody>
      </p:sp>
      <p:sp>
        <p:nvSpPr>
          <p:cNvPr id="269" name="Was wir brauchen"/>
          <p:cNvSpPr txBox="1"/>
          <p:nvPr>
            <p:ph type="title" idx="4294967295"/>
          </p:nvPr>
        </p:nvSpPr>
        <p:spPr>
          <a:xfrm>
            <a:off x="503555" y="101453"/>
            <a:ext cx="9063991" cy="1661731"/>
          </a:xfrm>
          <a:prstGeom prst="rect">
            <a:avLst/>
          </a:prstGeom>
        </p:spPr>
        <p:txBody>
          <a:bodyPr>
            <a:noAutofit/>
          </a:bodyPr>
          <a:lstStyle>
            <a:lvl1pPr>
              <a:defRPr>
                <a:solidFill>
                  <a:srgbClr val="FFFFFF"/>
                </a:solidFill>
                <a:latin typeface="Arial Black"/>
                <a:ea typeface="Arial Black"/>
                <a:cs typeface="Arial Black"/>
                <a:sym typeface="Arial Black"/>
              </a:defRPr>
            </a:lvl1pPr>
          </a:lstStyle>
          <a:p>
            <a:pPr/>
            <a:r>
              <a:t>Was wir brauchen</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Online-Kaufrecht:…"/>
          <p:cNvSpPr txBox="1"/>
          <p:nvPr>
            <p:ph type="body" idx="4294967295"/>
          </p:nvPr>
        </p:nvSpPr>
        <p:spPr>
          <a:xfrm>
            <a:off x="503555" y="1763183"/>
            <a:ext cx="9063991" cy="5793317"/>
          </a:xfrm>
          <a:prstGeom prst="rect">
            <a:avLst/>
          </a:prstGeom>
        </p:spPr>
        <p:txBody>
          <a:bodyPr>
            <a:noAutofit/>
          </a:bodyPr>
          <a:lstStyle/>
          <a:p>
            <a:pPr algn="ctr">
              <a:defRPr>
                <a:solidFill>
                  <a:srgbClr val="FFFFFF"/>
                </a:solidFill>
                <a:latin typeface="Arial Black"/>
                <a:ea typeface="Arial Black"/>
                <a:cs typeface="Arial Black"/>
                <a:sym typeface="Arial Black"/>
              </a:defRPr>
            </a:pPr>
            <a:r>
              <a:t>*Online-Kaufrecht: </a:t>
            </a:r>
          </a:p>
          <a:p>
            <a:pPr algn="ctr">
              <a:defRPr>
                <a:solidFill>
                  <a:srgbClr val="FFFFFF"/>
                </a:solidFill>
                <a:latin typeface="Arial Black"/>
                <a:ea typeface="Arial Black"/>
                <a:cs typeface="Arial Black"/>
                <a:sym typeface="Arial Black"/>
              </a:defRPr>
            </a:pPr>
            <a:r>
              <a:t>Softwarehersteller sollten </a:t>
            </a:r>
            <a:r>
              <a:t>Updates für Sicherheitslücken schnellstmöglich anbieten </a:t>
            </a:r>
            <a:r>
              <a:t>müssen und die Gewährleistung auf Nachbesserung und Umtausch um Mängel bei der IT-Sicherheit erweitern</a:t>
            </a:r>
          </a:p>
        </p:txBody>
      </p:sp>
      <p:sp>
        <p:nvSpPr>
          <p:cNvPr id="272" name="Was wir brauchen"/>
          <p:cNvSpPr txBox="1"/>
          <p:nvPr>
            <p:ph type="title" idx="4294967295"/>
          </p:nvPr>
        </p:nvSpPr>
        <p:spPr>
          <a:xfrm>
            <a:off x="503555" y="101453"/>
            <a:ext cx="9063991" cy="1661731"/>
          </a:xfrm>
          <a:prstGeom prst="rect">
            <a:avLst/>
          </a:prstGeom>
        </p:spPr>
        <p:txBody>
          <a:bodyPr>
            <a:noAutofit/>
          </a:bodyPr>
          <a:lstStyle>
            <a:lvl1pPr>
              <a:defRPr>
                <a:solidFill>
                  <a:srgbClr val="FFFFFF"/>
                </a:solidFill>
                <a:latin typeface="Arial Black"/>
                <a:ea typeface="Arial Black"/>
                <a:cs typeface="Arial Black"/>
                <a:sym typeface="Arial Black"/>
              </a:defRPr>
            </a:lvl1pPr>
          </a:lstStyle>
          <a:p>
            <a:pPr/>
            <a:r>
              <a:t>Was wir brauchen</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Ein Rating-System für Security, ähnlich der Energieeffizienz-Labels bei Kühlschränken"/>
          <p:cNvSpPr txBox="1"/>
          <p:nvPr/>
        </p:nvSpPr>
        <p:spPr>
          <a:xfrm>
            <a:off x="500062" y="1985448"/>
            <a:ext cx="9070976" cy="426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defTabSz="457200">
              <a:lnSpc>
                <a:spcPts val="5000"/>
              </a:lnSpc>
              <a:defRPr sz="3000">
                <a:solidFill>
                  <a:srgbClr val="FFFFFF"/>
                </a:solidFill>
                <a:latin typeface="Arial Black"/>
                <a:ea typeface="Arial Black"/>
                <a:cs typeface="Arial Black"/>
                <a:sym typeface="Arial Black"/>
              </a:defRPr>
            </a:pPr>
          </a:p>
          <a:p>
            <a:pPr marL="300789" indent="-300789" defTabSz="457200">
              <a:lnSpc>
                <a:spcPts val="5000"/>
              </a:lnSpc>
              <a:buSzPct val="100000"/>
              <a:buChar char="*"/>
              <a:defRPr sz="3000">
                <a:solidFill>
                  <a:srgbClr val="FFFFFF"/>
                </a:solidFill>
                <a:latin typeface="Arial Black"/>
                <a:ea typeface="Arial Black"/>
                <a:cs typeface="Arial Black"/>
                <a:sym typeface="Arial Black"/>
              </a:defRPr>
            </a:pPr>
            <a:r>
              <a:t>Ein Rating-System für Security, ähnlich der Energieeffizienz-Labels bei Kühlschränken </a:t>
            </a:r>
          </a:p>
          <a:p>
            <a:pPr defTabSz="457200">
              <a:lnSpc>
                <a:spcPts val="5000"/>
              </a:lnSpc>
              <a:defRPr sz="3000">
                <a:solidFill>
                  <a:srgbClr val="FFFFFF"/>
                </a:solidFill>
                <a:latin typeface="Arial Black"/>
                <a:ea typeface="Arial Black"/>
                <a:cs typeface="Arial Black"/>
                <a:sym typeface="Arial Black"/>
              </a:defRPr>
            </a:pPr>
          </a:p>
          <a:p>
            <a:pPr defTabSz="457200">
              <a:lnSpc>
                <a:spcPts val="5000"/>
              </a:lnSpc>
              <a:defRPr sz="3000">
                <a:solidFill>
                  <a:srgbClr val="FFFFFF"/>
                </a:solidFill>
                <a:latin typeface="Arial Black"/>
                <a:ea typeface="Arial Black"/>
                <a:cs typeface="Arial Black"/>
                <a:sym typeface="Arial Black"/>
              </a:defRPr>
            </a:pPr>
          </a:p>
          <a:p>
            <a:pPr defTabSz="457200">
              <a:lnSpc>
                <a:spcPts val="5000"/>
              </a:lnSpc>
              <a:defRPr sz="3000">
                <a:solidFill>
                  <a:srgbClr val="FFFFFF"/>
                </a:solidFill>
                <a:latin typeface="Arial Black"/>
                <a:ea typeface="Arial Black"/>
                <a:cs typeface="Arial Black"/>
                <a:sym typeface="Arial Black"/>
              </a:defRPr>
            </a:pPr>
          </a:p>
        </p:txBody>
      </p:sp>
      <p:sp>
        <p:nvSpPr>
          <p:cNvPr id="275" name="Was wir brauchen"/>
          <p:cNvSpPr txBox="1"/>
          <p:nvPr>
            <p:ph type="title" idx="4294967295"/>
          </p:nvPr>
        </p:nvSpPr>
        <p:spPr>
          <a:xfrm>
            <a:off x="503555" y="101453"/>
            <a:ext cx="9063991" cy="1661731"/>
          </a:xfrm>
          <a:prstGeom prst="rect">
            <a:avLst/>
          </a:prstGeom>
        </p:spPr>
        <p:txBody>
          <a:bodyPr>
            <a:noAutofit/>
          </a:bodyPr>
          <a:lstStyle>
            <a:lvl1pPr>
              <a:defRPr>
                <a:solidFill>
                  <a:srgbClr val="FFFFFF"/>
                </a:solidFill>
                <a:latin typeface="Arial Black"/>
                <a:ea typeface="Arial Black"/>
                <a:cs typeface="Arial Black"/>
                <a:sym typeface="Arial Black"/>
              </a:defRPr>
            </a:lvl1pPr>
          </a:lstStyle>
          <a:p>
            <a:pPr/>
            <a:r>
              <a:t>Was wir brauchen</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Ab 25. Mai 2018…"/>
          <p:cNvSpPr txBox="1"/>
          <p:nvPr>
            <p:ph type="body" idx="4294967295"/>
          </p:nvPr>
        </p:nvSpPr>
        <p:spPr>
          <a:xfrm>
            <a:off x="503555" y="1763183"/>
            <a:ext cx="9063991" cy="5793317"/>
          </a:xfrm>
          <a:prstGeom prst="rect">
            <a:avLst/>
          </a:prstGeom>
        </p:spPr>
        <p:txBody>
          <a:bodyPr>
            <a:noAutofit/>
          </a:bodyPr>
          <a:lstStyle/>
          <a:p>
            <a:pPr algn="ctr">
              <a:defRPr>
                <a:solidFill>
                  <a:srgbClr val="FFFFFF"/>
                </a:solidFill>
                <a:latin typeface="Arial Black"/>
                <a:ea typeface="Arial Black"/>
                <a:cs typeface="Arial Black"/>
                <a:sym typeface="Arial Black"/>
              </a:defRPr>
            </a:pPr>
            <a:r>
              <a:t>Ab 25. Mai 2018</a:t>
            </a:r>
          </a:p>
          <a:p>
            <a:pPr algn="ctr">
              <a:defRPr>
                <a:solidFill>
                  <a:srgbClr val="FFFFFF"/>
                </a:solidFill>
                <a:latin typeface="Arial Black"/>
                <a:ea typeface="Arial Black"/>
                <a:cs typeface="Arial Black"/>
                <a:sym typeface="Arial Black"/>
              </a:defRPr>
            </a:pPr>
            <a:r>
              <a:t>EU-Datenschutzverordnung</a:t>
            </a:r>
          </a:p>
          <a:p>
            <a:pPr algn="ctr">
              <a:defRPr>
                <a:solidFill>
                  <a:srgbClr val="FFFFFF"/>
                </a:solidFill>
                <a:latin typeface="Arial Black"/>
                <a:ea typeface="Arial Black"/>
                <a:cs typeface="Arial Black"/>
                <a:sym typeface="Arial Black"/>
              </a:defRPr>
            </a:pPr>
            <a:r>
              <a:t>Mit</a:t>
            </a:r>
          </a:p>
          <a:p>
            <a:pPr algn="ctr">
              <a:defRPr>
                <a:solidFill>
                  <a:srgbClr val="FFFFFF"/>
                </a:solidFill>
                <a:latin typeface="Arial Black"/>
                <a:ea typeface="Arial Black"/>
                <a:cs typeface="Arial Black"/>
                <a:sym typeface="Arial Black"/>
              </a:defRPr>
            </a:pPr>
            <a:r>
              <a:t>Privacy by Design</a:t>
            </a:r>
          </a:p>
          <a:p>
            <a:pPr algn="ctr">
              <a:defRPr>
                <a:solidFill>
                  <a:srgbClr val="FFFFFF"/>
                </a:solidFill>
                <a:latin typeface="Arial Black"/>
                <a:ea typeface="Arial Black"/>
                <a:cs typeface="Arial Black"/>
                <a:sym typeface="Arial Black"/>
              </a:defRPr>
            </a:pPr>
            <a:r>
              <a:t>Privacy by Default</a:t>
            </a:r>
          </a:p>
        </p:txBody>
      </p:sp>
      <p:sp>
        <p:nvSpPr>
          <p:cNvPr id="278" name="Gesetzliche Regulierung"/>
          <p:cNvSpPr txBox="1"/>
          <p:nvPr>
            <p:ph type="title" idx="4294967295"/>
          </p:nvPr>
        </p:nvSpPr>
        <p:spPr>
          <a:xfrm>
            <a:off x="503555" y="101453"/>
            <a:ext cx="9063991" cy="1661731"/>
          </a:xfrm>
          <a:prstGeom prst="rect">
            <a:avLst/>
          </a:prstGeom>
        </p:spPr>
        <p:txBody>
          <a:bodyPr>
            <a:noAutofit/>
          </a:bodyPr>
          <a:lstStyle>
            <a:lvl1pPr>
              <a:defRPr>
                <a:solidFill>
                  <a:srgbClr val="FFFFFF"/>
                </a:solidFill>
                <a:latin typeface="Arial Black"/>
                <a:ea typeface="Arial Black"/>
                <a:cs typeface="Arial Black"/>
                <a:sym typeface="Arial Black"/>
              </a:defRPr>
            </a:lvl1pPr>
          </a:lstStyle>
          <a:p>
            <a:pPr/>
            <a:r>
              <a:t>Gesetzliche Regulierung</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Hinterfragen: Muss das wirklich ans Internet?…"/>
          <p:cNvSpPr txBox="1"/>
          <p:nvPr/>
        </p:nvSpPr>
        <p:spPr>
          <a:xfrm>
            <a:off x="504825" y="1877218"/>
            <a:ext cx="9070975" cy="3048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marL="340894" indent="-340894" algn="ctr" defTabSz="457200">
              <a:lnSpc>
                <a:spcPts val="5400"/>
              </a:lnSpc>
              <a:buSzPct val="100000"/>
              <a:buChar char="*"/>
              <a:defRPr sz="3400">
                <a:solidFill>
                  <a:srgbClr val="FFFFFF"/>
                </a:solidFill>
                <a:latin typeface="Arial Black"/>
                <a:ea typeface="Arial Black"/>
                <a:cs typeface="Arial Black"/>
                <a:sym typeface="Arial Black"/>
              </a:defRPr>
            </a:pPr>
            <a:r>
              <a:t>Hinterfragen: Muss das wirklich ans Internet? </a:t>
            </a:r>
          </a:p>
          <a:p>
            <a:pPr marL="340894" indent="-340894" algn="ctr" defTabSz="457200">
              <a:lnSpc>
                <a:spcPts val="5400"/>
              </a:lnSpc>
              <a:buSzPct val="100000"/>
              <a:buChar char="*"/>
              <a:defRPr sz="3400">
                <a:solidFill>
                  <a:srgbClr val="FFFFFF"/>
                </a:solidFill>
                <a:latin typeface="Arial Black"/>
                <a:ea typeface="Arial Black"/>
                <a:cs typeface="Arial Black"/>
                <a:sym typeface="Arial Black"/>
              </a:defRPr>
            </a:pPr>
            <a:r>
              <a:t>Falls nein: Nicht kaufen/dran hängen!</a:t>
            </a:r>
          </a:p>
        </p:txBody>
      </p:sp>
      <p:sp>
        <p:nvSpPr>
          <p:cNvPr id="281" name="Was jeder tun kann"/>
          <p:cNvSpPr txBox="1"/>
          <p:nvPr>
            <p:ph type="title" idx="4294967295"/>
          </p:nvPr>
        </p:nvSpPr>
        <p:spPr>
          <a:xfrm>
            <a:off x="503555" y="101453"/>
            <a:ext cx="9063991" cy="1661731"/>
          </a:xfrm>
          <a:prstGeom prst="rect">
            <a:avLst/>
          </a:prstGeom>
        </p:spPr>
        <p:txBody>
          <a:bodyPr>
            <a:noAutofit/>
          </a:bodyPr>
          <a:lstStyle>
            <a:lvl1pPr>
              <a:defRPr>
                <a:solidFill>
                  <a:srgbClr val="FFFFFF"/>
                </a:solidFill>
                <a:latin typeface="Arial Black"/>
                <a:ea typeface="Arial Black"/>
                <a:cs typeface="Arial Black"/>
                <a:sym typeface="Arial Black"/>
              </a:defRPr>
            </a:lvl1pPr>
          </a:lstStyle>
          <a:p>
            <a:pPr/>
            <a:r>
              <a:t>Was jeder tun kann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Vernetzung wird überall dort entstehen, wo es einen wirklichen Nutzen für Kunden bringt. Das wird man auch nicht aufhalten…"/>
          <p:cNvSpPr txBox="1"/>
          <p:nvPr/>
        </p:nvSpPr>
        <p:spPr>
          <a:xfrm>
            <a:off x="504825" y="962818"/>
            <a:ext cx="9070975" cy="4876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457200">
              <a:lnSpc>
                <a:spcPts val="5400"/>
              </a:lnSpc>
              <a:defRPr sz="3400">
                <a:solidFill>
                  <a:srgbClr val="FFFFFF"/>
                </a:solidFill>
                <a:latin typeface="Arial Black"/>
                <a:ea typeface="Arial Black"/>
                <a:cs typeface="Arial Black"/>
                <a:sym typeface="Arial Black"/>
              </a:defRPr>
            </a:pPr>
          </a:p>
          <a:p>
            <a:pPr algn="ctr" defTabSz="457200">
              <a:lnSpc>
                <a:spcPts val="5400"/>
              </a:lnSpc>
              <a:defRPr sz="3400">
                <a:solidFill>
                  <a:srgbClr val="FFFFFF"/>
                </a:solidFill>
                <a:latin typeface="Arial Black"/>
                <a:ea typeface="Arial Black"/>
                <a:cs typeface="Arial Black"/>
                <a:sym typeface="Arial Black"/>
              </a:defRPr>
            </a:pPr>
            <a:r>
              <a:t>„Vernetzung wird überall dort entstehen, wo es einen wirklichen Nutzen für Kunden bringt. Das wird man auch nicht aufhalten </a:t>
            </a:r>
          </a:p>
          <a:p>
            <a:pPr algn="ctr" defTabSz="457200">
              <a:lnSpc>
                <a:spcPts val="5400"/>
              </a:lnSpc>
              <a:defRPr sz="3400">
                <a:solidFill>
                  <a:srgbClr val="FFFFFF"/>
                </a:solidFill>
                <a:latin typeface="Arial Black"/>
                <a:ea typeface="Arial Black"/>
                <a:cs typeface="Arial Black"/>
                <a:sym typeface="Arial Black"/>
              </a:defRPr>
            </a:pPr>
            <a:r>
              <a:t>können und wollen.“</a:t>
            </a:r>
          </a:p>
          <a:p>
            <a:pPr algn="ctr" defTabSz="457200">
              <a:lnSpc>
                <a:spcPts val="5400"/>
              </a:lnSpc>
              <a:defRPr sz="3400">
                <a:solidFill>
                  <a:srgbClr val="FFFFFF"/>
                </a:solidFill>
                <a:latin typeface="Arial Black"/>
                <a:ea typeface="Arial Black"/>
                <a:cs typeface="Arial Black"/>
                <a:sym typeface="Arial Black"/>
              </a:defRPr>
            </a:pPr>
          </a:p>
          <a:p>
            <a:pPr algn="ctr" defTabSz="457200">
              <a:lnSpc>
                <a:spcPts val="5400"/>
              </a:lnSpc>
              <a:defRPr sz="3400">
                <a:solidFill>
                  <a:srgbClr val="FFFFFF"/>
                </a:solidFill>
                <a:latin typeface="Arial Black"/>
                <a:ea typeface="Arial Black"/>
                <a:cs typeface="Arial Black"/>
                <a:sym typeface="Arial Black"/>
              </a:defRPr>
            </a:pPr>
            <a:r>
              <a:t>Jan Trinow, Drei-Chef Österreich</a:t>
            </a:r>
          </a:p>
        </p:txBody>
      </p:sp>
      <p:pic>
        <p:nvPicPr>
          <p:cNvPr id="74" name="Bildschirmfoto 2017-10-21 um 23.14.16.jpg" descr="Bildschirmfoto 2017-10-21 um 23.14.16.jpg"/>
          <p:cNvPicPr>
            <a:picLocks noChangeAspect="1"/>
          </p:cNvPicPr>
          <p:nvPr/>
        </p:nvPicPr>
        <p:blipFill>
          <a:blip r:embed="rId2">
            <a:extLst/>
          </a:blip>
          <a:stretch>
            <a:fillRect/>
          </a:stretch>
        </p:blipFill>
        <p:spPr>
          <a:xfrm>
            <a:off x="538213" y="525756"/>
            <a:ext cx="8994674" cy="1023145"/>
          </a:xfrm>
          <a:prstGeom prst="rect">
            <a:avLst/>
          </a:prstGeom>
          <a:ln w="12700">
            <a:miter lim="400000"/>
          </a:ln>
        </p:spPr>
      </p:pic>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Regelmäßige Updates: Alle Sicherheitspatches (sofern angeboten) einspielen…"/>
          <p:cNvSpPr txBox="1"/>
          <p:nvPr/>
        </p:nvSpPr>
        <p:spPr>
          <a:xfrm>
            <a:off x="504825" y="1572418"/>
            <a:ext cx="9070975" cy="3657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457200">
              <a:lnSpc>
                <a:spcPts val="5400"/>
              </a:lnSpc>
              <a:defRPr sz="3400">
                <a:solidFill>
                  <a:srgbClr val="FFFFFF"/>
                </a:solidFill>
                <a:latin typeface="Arial Black"/>
                <a:ea typeface="Arial Black"/>
                <a:cs typeface="Arial Black"/>
                <a:sym typeface="Arial Black"/>
              </a:defRPr>
            </a:pPr>
          </a:p>
          <a:p>
            <a:pPr marL="340894" indent="-340894" algn="ctr" defTabSz="457200">
              <a:lnSpc>
                <a:spcPts val="5400"/>
              </a:lnSpc>
              <a:buSzPct val="100000"/>
              <a:buChar char="*"/>
              <a:defRPr sz="3400">
                <a:solidFill>
                  <a:srgbClr val="FFFFFF"/>
                </a:solidFill>
                <a:latin typeface="Arial Black"/>
                <a:ea typeface="Arial Black"/>
                <a:cs typeface="Arial Black"/>
                <a:sym typeface="Arial Black"/>
              </a:defRPr>
            </a:pPr>
            <a:r>
              <a:t>Regelmäßige Updates: Alle Sicherheitspatches (sofern angeboten) einspielen</a:t>
            </a:r>
          </a:p>
          <a:p>
            <a:pPr marL="340894" indent="-340894" algn="ctr" defTabSz="457200">
              <a:lnSpc>
                <a:spcPts val="5400"/>
              </a:lnSpc>
              <a:buSzPct val="100000"/>
              <a:buChar char="*"/>
              <a:defRPr sz="3400">
                <a:solidFill>
                  <a:srgbClr val="FFFFFF"/>
                </a:solidFill>
                <a:latin typeface="Arial Black"/>
                <a:ea typeface="Arial Black"/>
                <a:cs typeface="Arial Black"/>
                <a:sym typeface="Arial Black"/>
              </a:defRPr>
            </a:pPr>
            <a:r>
              <a:t>Getrenntes Heim-Netzwerk für IoT</a:t>
            </a:r>
          </a:p>
          <a:p>
            <a:pPr marL="340894" indent="-340894" algn="ctr" defTabSz="457200">
              <a:lnSpc>
                <a:spcPts val="5400"/>
              </a:lnSpc>
              <a:buSzPct val="100000"/>
              <a:buChar char="*"/>
              <a:defRPr sz="3400">
                <a:solidFill>
                  <a:srgbClr val="FFFFFF"/>
                </a:solidFill>
                <a:latin typeface="Arial Black"/>
                <a:ea typeface="Arial Black"/>
                <a:cs typeface="Arial Black"/>
                <a:sym typeface="Arial Black"/>
              </a:defRPr>
            </a:pPr>
            <a:r>
              <a:t>Sichere Passwörter </a:t>
            </a:r>
          </a:p>
        </p:txBody>
      </p:sp>
      <p:sp>
        <p:nvSpPr>
          <p:cNvPr id="284" name="Was jeder tun kann"/>
          <p:cNvSpPr txBox="1"/>
          <p:nvPr>
            <p:ph type="title" idx="4294967295"/>
          </p:nvPr>
        </p:nvSpPr>
        <p:spPr>
          <a:xfrm>
            <a:off x="503555" y="101453"/>
            <a:ext cx="9063991" cy="1661731"/>
          </a:xfrm>
          <a:prstGeom prst="rect">
            <a:avLst/>
          </a:prstGeom>
        </p:spPr>
        <p:txBody>
          <a:bodyPr>
            <a:noAutofit/>
          </a:bodyPr>
          <a:lstStyle>
            <a:lvl1pPr>
              <a:defRPr>
                <a:solidFill>
                  <a:srgbClr val="FFFFFF"/>
                </a:solidFill>
                <a:latin typeface="Arial Black"/>
                <a:ea typeface="Arial Black"/>
                <a:cs typeface="Arial Black"/>
                <a:sym typeface="Arial Black"/>
              </a:defRPr>
            </a:lvl1pPr>
          </a:lstStyle>
          <a:p>
            <a:pPr/>
            <a:r>
              <a:t>Was jeder tun kann</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6" name="Open Software und Open Hardware unterstützen…"/>
          <p:cNvSpPr txBox="1"/>
          <p:nvPr/>
        </p:nvSpPr>
        <p:spPr>
          <a:xfrm>
            <a:off x="500062" y="2220118"/>
            <a:ext cx="9070976" cy="3657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marL="340894" indent="-340894" algn="ctr" defTabSz="457200">
              <a:lnSpc>
                <a:spcPts val="5400"/>
              </a:lnSpc>
              <a:buSzPct val="100000"/>
              <a:buChar char="*"/>
              <a:defRPr sz="3400">
                <a:solidFill>
                  <a:srgbClr val="FFFFFF"/>
                </a:solidFill>
                <a:latin typeface="Arial Black"/>
                <a:ea typeface="Arial Black"/>
                <a:cs typeface="Arial Black"/>
                <a:sym typeface="Arial Black"/>
              </a:defRPr>
            </a:pPr>
            <a:r>
              <a:t>Open Software und Open Hardware unterstützen</a:t>
            </a:r>
          </a:p>
          <a:p>
            <a:pPr marL="340894" indent="-340894" algn="ctr" defTabSz="457200">
              <a:lnSpc>
                <a:spcPts val="5400"/>
              </a:lnSpc>
              <a:buSzPct val="100000"/>
              <a:buChar char="*"/>
              <a:defRPr sz="3400">
                <a:solidFill>
                  <a:srgbClr val="FFFFFF"/>
                </a:solidFill>
                <a:latin typeface="Arial Black"/>
                <a:ea typeface="Arial Black"/>
                <a:cs typeface="Arial Black"/>
                <a:sym typeface="Arial Black"/>
              </a:defRPr>
            </a:pPr>
            <a:r>
              <a:t>Produkte, bei denen Daten lokal gespeichert werden bevorzugen</a:t>
            </a:r>
          </a:p>
          <a:p>
            <a:pPr marL="340894" indent="-340894" algn="ctr" defTabSz="457200">
              <a:lnSpc>
                <a:spcPts val="5400"/>
              </a:lnSpc>
              <a:buSzPct val="100000"/>
              <a:buChar char="*"/>
              <a:defRPr sz="3400">
                <a:solidFill>
                  <a:srgbClr val="FFFFFF"/>
                </a:solidFill>
                <a:latin typeface="Arial Black"/>
                <a:ea typeface="Arial Black"/>
                <a:cs typeface="Arial Black"/>
                <a:sym typeface="Arial Black"/>
              </a:defRPr>
            </a:pPr>
            <a:r>
              <a:t>Eigene IoT-Tools basteln</a:t>
            </a:r>
          </a:p>
        </p:txBody>
      </p:sp>
      <p:sp>
        <p:nvSpPr>
          <p:cNvPr id="287" name="Was jeder tun kann"/>
          <p:cNvSpPr txBox="1"/>
          <p:nvPr>
            <p:ph type="title" idx="4294967295"/>
          </p:nvPr>
        </p:nvSpPr>
        <p:spPr>
          <a:xfrm>
            <a:off x="503555" y="101453"/>
            <a:ext cx="9063991" cy="1661731"/>
          </a:xfrm>
          <a:prstGeom prst="rect">
            <a:avLst/>
          </a:prstGeom>
        </p:spPr>
        <p:txBody>
          <a:bodyPr>
            <a:noAutofit/>
          </a:bodyPr>
          <a:lstStyle>
            <a:lvl1pPr>
              <a:defRPr>
                <a:solidFill>
                  <a:srgbClr val="FFFFFF"/>
                </a:solidFill>
                <a:latin typeface="Arial Black"/>
                <a:ea typeface="Arial Black"/>
                <a:cs typeface="Arial Black"/>
                <a:sym typeface="Arial Black"/>
              </a:defRPr>
            </a:lvl1pPr>
          </a:lstStyle>
          <a:p>
            <a:pPr/>
            <a:r>
              <a:t>Was jeder tun kann</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Clicktivism: Sich im Netz über den Hersteller beschweren hilft manchmal dabei, ihn von dummen Ideen wieder abzubringen."/>
          <p:cNvSpPr txBox="1"/>
          <p:nvPr/>
        </p:nvSpPr>
        <p:spPr>
          <a:xfrm>
            <a:off x="504825" y="1877218"/>
            <a:ext cx="9070975" cy="3048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457200">
              <a:lnSpc>
                <a:spcPts val="5400"/>
              </a:lnSpc>
              <a:defRPr sz="3400">
                <a:solidFill>
                  <a:srgbClr val="FFFFFF"/>
                </a:solidFill>
                <a:latin typeface="Arial Black"/>
                <a:ea typeface="Arial Black"/>
                <a:cs typeface="Arial Black"/>
                <a:sym typeface="Arial Black"/>
              </a:defRPr>
            </a:pPr>
          </a:p>
          <a:p>
            <a:pPr marL="340894" indent="-340894" algn="ctr" defTabSz="457200">
              <a:lnSpc>
                <a:spcPts val="5400"/>
              </a:lnSpc>
              <a:buSzPct val="100000"/>
              <a:buChar char="*"/>
              <a:defRPr sz="3400">
                <a:solidFill>
                  <a:srgbClr val="FFFFFF"/>
                </a:solidFill>
                <a:latin typeface="Arial Black"/>
                <a:ea typeface="Arial Black"/>
                <a:cs typeface="Arial Black"/>
                <a:sym typeface="Arial Black"/>
              </a:defRPr>
            </a:pPr>
            <a:r>
              <a:t>Clicktivism: Sich im Netz über den Hersteller beschweren hilft manchmal dabei, ihn von dummen Ideen wieder abzubringen. </a:t>
            </a:r>
          </a:p>
        </p:txBody>
      </p:sp>
      <p:sp>
        <p:nvSpPr>
          <p:cNvPr id="290" name="Was jeder tun kann"/>
          <p:cNvSpPr txBox="1"/>
          <p:nvPr>
            <p:ph type="title" idx="4294967295"/>
          </p:nvPr>
        </p:nvSpPr>
        <p:spPr>
          <a:xfrm>
            <a:off x="503555" y="101453"/>
            <a:ext cx="9063991" cy="1661731"/>
          </a:xfrm>
          <a:prstGeom prst="rect">
            <a:avLst/>
          </a:prstGeom>
        </p:spPr>
        <p:txBody>
          <a:bodyPr>
            <a:noAutofit/>
          </a:bodyPr>
          <a:lstStyle>
            <a:lvl1pPr>
              <a:defRPr>
                <a:solidFill>
                  <a:srgbClr val="FFFFFF"/>
                </a:solidFill>
                <a:latin typeface="Arial Black"/>
                <a:ea typeface="Arial Black"/>
                <a:cs typeface="Arial Black"/>
                <a:sym typeface="Arial Black"/>
              </a:defRPr>
            </a:lvl1pPr>
          </a:lstStyle>
          <a:p>
            <a:pPr/>
            <a:r>
              <a:t>Was jeder tun kann</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Sich für seine Rechte einsetzen und diese notfalls auch einklagen…"/>
          <p:cNvSpPr txBox="1"/>
          <p:nvPr/>
        </p:nvSpPr>
        <p:spPr>
          <a:xfrm>
            <a:off x="504825" y="2182018"/>
            <a:ext cx="9070975" cy="2438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457200">
              <a:lnSpc>
                <a:spcPts val="5400"/>
              </a:lnSpc>
              <a:defRPr sz="3400">
                <a:solidFill>
                  <a:srgbClr val="FFFFFF"/>
                </a:solidFill>
                <a:latin typeface="Arial Black"/>
                <a:ea typeface="Arial Black"/>
                <a:cs typeface="Arial Black"/>
                <a:sym typeface="Arial Black"/>
              </a:defRPr>
            </a:pPr>
          </a:p>
          <a:p>
            <a:pPr marL="340894" indent="-340894" algn="ctr" defTabSz="457200">
              <a:lnSpc>
                <a:spcPts val="5400"/>
              </a:lnSpc>
              <a:buSzPct val="100000"/>
              <a:buChar char="*"/>
              <a:defRPr sz="3400">
                <a:solidFill>
                  <a:srgbClr val="FFFFFF"/>
                </a:solidFill>
                <a:latin typeface="Arial Black"/>
                <a:ea typeface="Arial Black"/>
                <a:cs typeface="Arial Black"/>
                <a:sym typeface="Arial Black"/>
              </a:defRPr>
            </a:pPr>
            <a:r>
              <a:t>Sich für seine Rechte einsetzen und diese notfalls auch einklagen </a:t>
            </a:r>
          </a:p>
          <a:p>
            <a:pPr marL="340894" indent="-340894" algn="ctr" defTabSz="457200">
              <a:lnSpc>
                <a:spcPts val="5400"/>
              </a:lnSpc>
              <a:buSzPct val="100000"/>
              <a:buChar char="*"/>
              <a:defRPr sz="3400">
                <a:solidFill>
                  <a:srgbClr val="FFFFFF"/>
                </a:solidFill>
                <a:latin typeface="Arial Black"/>
                <a:ea typeface="Arial Black"/>
                <a:cs typeface="Arial Black"/>
                <a:sym typeface="Arial Black"/>
              </a:defRPr>
            </a:pPr>
            <a:r>
              <a:t>Alternativen suchen und verwenden </a:t>
            </a:r>
          </a:p>
        </p:txBody>
      </p:sp>
      <p:sp>
        <p:nvSpPr>
          <p:cNvPr id="293" name="Was jeder tun kann"/>
          <p:cNvSpPr txBox="1"/>
          <p:nvPr>
            <p:ph type="title" idx="4294967295"/>
          </p:nvPr>
        </p:nvSpPr>
        <p:spPr>
          <a:xfrm>
            <a:off x="503555" y="101453"/>
            <a:ext cx="9063991" cy="1661731"/>
          </a:xfrm>
          <a:prstGeom prst="rect">
            <a:avLst/>
          </a:prstGeom>
        </p:spPr>
        <p:txBody>
          <a:bodyPr>
            <a:noAutofit/>
          </a:bodyPr>
          <a:lstStyle>
            <a:lvl1pPr>
              <a:defRPr>
                <a:solidFill>
                  <a:srgbClr val="FFFFFF"/>
                </a:solidFill>
                <a:latin typeface="Arial Black"/>
                <a:ea typeface="Arial Black"/>
                <a:cs typeface="Arial Black"/>
                <a:sym typeface="Arial Black"/>
              </a:defRPr>
            </a:lvl1pPr>
          </a:lstStyle>
          <a:p>
            <a:pPr/>
            <a:r>
              <a:t>Was jeder tun kann</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5" name="Organisationen unterstützen, die sich für Privatsphäre und IT-Security einsetzen"/>
          <p:cNvSpPr txBox="1"/>
          <p:nvPr/>
        </p:nvSpPr>
        <p:spPr>
          <a:xfrm>
            <a:off x="504825" y="1411763"/>
            <a:ext cx="9070975" cy="397891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457200">
              <a:lnSpc>
                <a:spcPts val="5400"/>
              </a:lnSpc>
              <a:defRPr sz="3400">
                <a:solidFill>
                  <a:srgbClr val="FFFFFF"/>
                </a:solidFill>
                <a:latin typeface="Arial Black"/>
                <a:ea typeface="Arial Black"/>
                <a:cs typeface="Arial Black"/>
                <a:sym typeface="Arial Black"/>
              </a:defRPr>
            </a:pPr>
          </a:p>
          <a:p>
            <a:pPr marL="342900" indent="-342900" algn="ctr">
              <a:spcBef>
                <a:spcPts val="1400"/>
              </a:spcBef>
              <a:defRPr sz="5000">
                <a:solidFill>
                  <a:srgbClr val="FFFFFF"/>
                </a:solidFill>
                <a:latin typeface="Arial Black"/>
                <a:ea typeface="Arial Black"/>
                <a:cs typeface="Arial Black"/>
                <a:sym typeface="Arial Black"/>
              </a:defRPr>
            </a:pPr>
            <a:r>
              <a:t>Organisationen unterstützen, die sich für Privatsphäre und IT-Security einsetzen  </a:t>
            </a:r>
          </a:p>
        </p:txBody>
      </p:sp>
      <p:sp>
        <p:nvSpPr>
          <p:cNvPr id="296" name="Was jeder tun kann"/>
          <p:cNvSpPr txBox="1"/>
          <p:nvPr>
            <p:ph type="title" idx="4294967295"/>
          </p:nvPr>
        </p:nvSpPr>
        <p:spPr>
          <a:xfrm>
            <a:off x="503555" y="101453"/>
            <a:ext cx="9063991" cy="1661731"/>
          </a:xfrm>
          <a:prstGeom prst="rect">
            <a:avLst/>
          </a:prstGeom>
        </p:spPr>
        <p:txBody>
          <a:bodyPr>
            <a:noAutofit/>
          </a:bodyPr>
          <a:lstStyle>
            <a:lvl1pPr>
              <a:defRPr>
                <a:solidFill>
                  <a:srgbClr val="FFFFFF"/>
                </a:solidFill>
                <a:latin typeface="Arial Black"/>
                <a:ea typeface="Arial Black"/>
                <a:cs typeface="Arial Black"/>
                <a:sym typeface="Arial Black"/>
              </a:defRPr>
            </a:lvl1pPr>
          </a:lstStyle>
          <a:p>
            <a:pPr/>
            <a:r>
              <a:t>Was jeder tun kann</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8" name="Privacy by Design fördern…"/>
          <p:cNvSpPr txBox="1"/>
          <p:nvPr/>
        </p:nvSpPr>
        <p:spPr>
          <a:xfrm>
            <a:off x="500062" y="2220118"/>
            <a:ext cx="9070976" cy="3657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marL="340894" indent="-340894" algn="ctr" defTabSz="457200">
              <a:lnSpc>
                <a:spcPts val="5400"/>
              </a:lnSpc>
              <a:buSzPct val="100000"/>
              <a:buChar char="*"/>
              <a:defRPr sz="3400">
                <a:solidFill>
                  <a:srgbClr val="FFFFFF"/>
                </a:solidFill>
                <a:latin typeface="Arial Black"/>
                <a:ea typeface="Arial Black"/>
                <a:cs typeface="Arial Black"/>
                <a:sym typeface="Arial Black"/>
              </a:defRPr>
            </a:pPr>
            <a:r>
              <a:t>Privacy by Design fördern</a:t>
            </a:r>
          </a:p>
          <a:p>
            <a:pPr marL="340894" indent="-340894" algn="ctr" defTabSz="457200">
              <a:lnSpc>
                <a:spcPts val="5400"/>
              </a:lnSpc>
              <a:buSzPct val="100000"/>
              <a:buChar char="*"/>
              <a:defRPr sz="3400">
                <a:solidFill>
                  <a:srgbClr val="FFFFFF"/>
                </a:solidFill>
                <a:latin typeface="Arial Black"/>
                <a:ea typeface="Arial Black"/>
                <a:cs typeface="Arial Black"/>
                <a:sym typeface="Arial Black"/>
              </a:defRPr>
            </a:pPr>
            <a:r>
              <a:t>Security by Design fördern</a:t>
            </a:r>
          </a:p>
          <a:p>
            <a:pPr marL="340894" indent="-340894" algn="ctr" defTabSz="457200">
              <a:lnSpc>
                <a:spcPts val="5400"/>
              </a:lnSpc>
              <a:buSzPct val="100000"/>
              <a:buChar char="*"/>
              <a:defRPr sz="3400">
                <a:solidFill>
                  <a:srgbClr val="FFFFFF"/>
                </a:solidFill>
                <a:latin typeface="Arial Black"/>
                <a:ea typeface="Arial Black"/>
                <a:cs typeface="Arial Black"/>
                <a:sym typeface="Arial Black"/>
              </a:defRPr>
            </a:pPr>
            <a:r>
              <a:t>Von Anfang an bei der Produkt-Planung berücksichtigen </a:t>
            </a:r>
          </a:p>
          <a:p>
            <a:pPr marL="340894" indent="-340894" algn="ctr" defTabSz="457200">
              <a:lnSpc>
                <a:spcPts val="5400"/>
              </a:lnSpc>
              <a:buSzPct val="100000"/>
              <a:buChar char="*"/>
              <a:defRPr sz="3400">
                <a:solidFill>
                  <a:srgbClr val="FFFFFF"/>
                </a:solidFill>
                <a:latin typeface="Arial Black"/>
                <a:ea typeface="Arial Black"/>
                <a:cs typeface="Arial Black"/>
                <a:sym typeface="Arial Black"/>
              </a:defRPr>
            </a:pPr>
            <a:r>
              <a:t>Dinge anders machen, Verantwortung wahrnehmen</a:t>
            </a:r>
          </a:p>
        </p:txBody>
      </p:sp>
      <p:sp>
        <p:nvSpPr>
          <p:cNvPr id="299" name="Was Entwickler tun können"/>
          <p:cNvSpPr txBox="1"/>
          <p:nvPr>
            <p:ph type="title" idx="4294967295"/>
          </p:nvPr>
        </p:nvSpPr>
        <p:spPr>
          <a:xfrm>
            <a:off x="503555" y="101453"/>
            <a:ext cx="9063991" cy="1661731"/>
          </a:xfrm>
          <a:prstGeom prst="rect">
            <a:avLst/>
          </a:prstGeom>
        </p:spPr>
        <p:txBody>
          <a:bodyPr>
            <a:noAutofit/>
          </a:bodyPr>
          <a:lstStyle>
            <a:lvl1pPr>
              <a:defRPr>
                <a:solidFill>
                  <a:srgbClr val="FFFFFF"/>
                </a:solidFill>
                <a:latin typeface="Arial Black"/>
                <a:ea typeface="Arial Black"/>
                <a:cs typeface="Arial Black"/>
                <a:sym typeface="Arial Black"/>
              </a:defRPr>
            </a:lvl1pPr>
          </a:lstStyle>
          <a:p>
            <a:pPr/>
            <a:r>
              <a:t>Was Entwickler tun können</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Hersteller immer wieder auf die Probleme aufmerksam machen, damit IoT-Security ernst genommen wird…"/>
          <p:cNvSpPr txBox="1"/>
          <p:nvPr>
            <p:ph type="body" idx="4294967295"/>
          </p:nvPr>
        </p:nvSpPr>
        <p:spPr>
          <a:xfrm>
            <a:off x="503555" y="1763183"/>
            <a:ext cx="9063991" cy="5793317"/>
          </a:xfrm>
          <a:prstGeom prst="rect">
            <a:avLst/>
          </a:prstGeom>
        </p:spPr>
        <p:txBody>
          <a:bodyPr>
            <a:noAutofit/>
          </a:bodyPr>
          <a:lstStyle/>
          <a:p>
            <a:pPr algn="ctr">
              <a:defRPr>
                <a:solidFill>
                  <a:srgbClr val="FFFFFF"/>
                </a:solidFill>
                <a:latin typeface="Arial Black"/>
                <a:ea typeface="Arial Black"/>
                <a:cs typeface="Arial Black"/>
                <a:sym typeface="Arial Black"/>
              </a:defRPr>
            </a:pPr>
            <a:r>
              <a:t>*Hersteller immer wieder auf die Probleme aufmerksam machen, damit IoT-Security ernst genommen wird</a:t>
            </a:r>
          </a:p>
          <a:p>
            <a:pPr algn="ctr">
              <a:defRPr>
                <a:solidFill>
                  <a:srgbClr val="FFFFFF"/>
                </a:solidFill>
                <a:latin typeface="Arial Black"/>
                <a:ea typeface="Arial Black"/>
                <a:cs typeface="Arial Black"/>
                <a:sym typeface="Arial Black"/>
              </a:defRPr>
            </a:pPr>
            <a:r>
              <a:t>*Sicherheitslücken melden</a:t>
            </a:r>
          </a:p>
          <a:p>
            <a:pPr algn="ctr">
              <a:defRPr>
                <a:solidFill>
                  <a:srgbClr val="FFFFFF"/>
                </a:solidFill>
                <a:latin typeface="Arial Black"/>
                <a:ea typeface="Arial Black"/>
                <a:cs typeface="Arial Black"/>
                <a:sym typeface="Arial Black"/>
              </a:defRPr>
            </a:pPr>
            <a:r>
              <a:t>*Forschung veröffentlichen (Open Science)</a:t>
            </a:r>
          </a:p>
          <a:p>
            <a:pPr algn="ctr">
              <a:defRPr>
                <a:solidFill>
                  <a:srgbClr val="FFFFFF"/>
                </a:solidFill>
                <a:latin typeface="Arial Black"/>
                <a:ea typeface="Arial Black"/>
                <a:cs typeface="Arial Black"/>
                <a:sym typeface="Arial Black"/>
              </a:defRPr>
            </a:pPr>
            <a:r>
              <a:t>*Bei der Entwicklung von IoT-Standards mitarbeiten </a:t>
            </a:r>
          </a:p>
          <a:p>
            <a:pPr algn="ctr">
              <a:defRPr>
                <a:solidFill>
                  <a:srgbClr val="FFFFFF"/>
                </a:solidFill>
                <a:latin typeface="Arial Black"/>
                <a:ea typeface="Arial Black"/>
                <a:cs typeface="Arial Black"/>
                <a:sym typeface="Arial Black"/>
              </a:defRPr>
            </a:pPr>
          </a:p>
        </p:txBody>
      </p:sp>
      <p:sp>
        <p:nvSpPr>
          <p:cNvPr id="302" name="Was IT-Security tun kann"/>
          <p:cNvSpPr txBox="1"/>
          <p:nvPr>
            <p:ph type="title" idx="4294967295"/>
          </p:nvPr>
        </p:nvSpPr>
        <p:spPr>
          <a:xfrm>
            <a:off x="503555" y="101453"/>
            <a:ext cx="9063991" cy="1661731"/>
          </a:xfrm>
          <a:prstGeom prst="rect">
            <a:avLst/>
          </a:prstGeom>
        </p:spPr>
        <p:txBody>
          <a:bodyPr>
            <a:noAutofit/>
          </a:bodyPr>
          <a:lstStyle>
            <a:lvl1pPr>
              <a:defRPr>
                <a:solidFill>
                  <a:srgbClr val="FFFFFF"/>
                </a:solidFill>
                <a:latin typeface="Arial Black"/>
                <a:ea typeface="Arial Black"/>
                <a:cs typeface="Arial Black"/>
                <a:sym typeface="Arial Black"/>
              </a:defRPr>
            </a:lvl1pPr>
          </a:lstStyle>
          <a:p>
            <a:pPr/>
            <a:r>
              <a:t>Was IT-Security tun kann</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4" name="iot-killed.jpg" descr="iot-killed.jpg"/>
          <p:cNvPicPr>
            <a:picLocks noChangeAspect="1"/>
          </p:cNvPicPr>
          <p:nvPr/>
        </p:nvPicPr>
        <p:blipFill>
          <a:blip r:embed="rId3">
            <a:extLst/>
          </a:blip>
          <a:stretch>
            <a:fillRect/>
          </a:stretch>
        </p:blipFill>
        <p:spPr>
          <a:xfrm>
            <a:off x="560590" y="1507474"/>
            <a:ext cx="8949920" cy="4541552"/>
          </a:xfrm>
          <a:prstGeom prst="rect">
            <a:avLst/>
          </a:prstGeom>
          <a:ln w="12700">
            <a:miter lim="400000"/>
          </a:ln>
        </p:spPr>
      </p:pic>
      <p:sp>
        <p:nvSpPr>
          <p:cNvPr id="305" name="Internet der Dinge"/>
          <p:cNvSpPr txBox="1"/>
          <p:nvPr>
            <p:ph type="title" idx="4294967295"/>
          </p:nvPr>
        </p:nvSpPr>
        <p:spPr>
          <a:xfrm>
            <a:off x="503555" y="101453"/>
            <a:ext cx="9063991" cy="1661731"/>
          </a:xfrm>
          <a:prstGeom prst="rect">
            <a:avLst/>
          </a:prstGeom>
        </p:spPr>
        <p:txBody>
          <a:bodyPr>
            <a:noAutofit/>
          </a:bodyPr>
          <a:lstStyle>
            <a:lvl1pPr>
              <a:defRPr>
                <a:solidFill>
                  <a:srgbClr val="FFFFFF"/>
                </a:solidFill>
                <a:latin typeface="Arial Black"/>
                <a:ea typeface="Arial Black"/>
                <a:cs typeface="Arial Black"/>
                <a:sym typeface="Arial Black"/>
              </a:defRPr>
            </a:lvl1pPr>
          </a:lstStyle>
          <a:p>
            <a:pPr/>
            <a:r>
              <a:t>Internet der Dinge</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9" name="Dein Input?…"/>
          <p:cNvSpPr txBox="1"/>
          <p:nvPr>
            <p:ph type="body" idx="4294967295"/>
          </p:nvPr>
        </p:nvSpPr>
        <p:spPr>
          <a:xfrm>
            <a:off x="503555" y="1763183"/>
            <a:ext cx="9063991" cy="5793317"/>
          </a:xfrm>
          <a:prstGeom prst="rect">
            <a:avLst/>
          </a:prstGeom>
        </p:spPr>
        <p:txBody>
          <a:bodyPr>
            <a:noAutofit/>
          </a:bodyPr>
          <a:lstStyle/>
          <a:p>
            <a:pPr algn="ctr">
              <a:defRPr sz="4800">
                <a:solidFill>
                  <a:srgbClr val="FFFFFF"/>
                </a:solidFill>
                <a:latin typeface="Arial Black"/>
                <a:ea typeface="Arial Black"/>
                <a:cs typeface="Arial Black"/>
                <a:sym typeface="Arial Black"/>
              </a:defRPr>
            </a:pPr>
            <a:r>
              <a:t>Dein Input?</a:t>
            </a:r>
          </a:p>
          <a:p>
            <a:pPr algn="ctr">
              <a:defRPr sz="4800">
                <a:solidFill>
                  <a:srgbClr val="FFFFFF"/>
                </a:solidFill>
                <a:latin typeface="Arial Black"/>
                <a:ea typeface="Arial Black"/>
                <a:cs typeface="Arial Black"/>
                <a:sym typeface="Arial Black"/>
              </a:defRPr>
            </a:pPr>
            <a:r>
              <a:t>Deine Ideen?</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1" name="Danke für eure Aufmerksamkeit!…"/>
          <p:cNvSpPr txBox="1"/>
          <p:nvPr/>
        </p:nvSpPr>
        <p:spPr>
          <a:xfrm>
            <a:off x="504825" y="1429543"/>
            <a:ext cx="9070975" cy="39433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FFFFFF"/>
                </a:solidFill>
                <a:latin typeface="Arial Black"/>
                <a:ea typeface="Arial Black"/>
                <a:cs typeface="Arial Black"/>
                <a:sym typeface="Arial Black"/>
              </a:defRPr>
            </a:pPr>
            <a:r>
              <a:t>Danke für eure Aufmerksamkeit!</a:t>
            </a:r>
          </a:p>
          <a:p>
            <a:pPr algn="ct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FFFFFF"/>
                </a:solidFill>
                <a:latin typeface="Arial Black"/>
                <a:ea typeface="Arial Black"/>
                <a:cs typeface="Arial Black"/>
                <a:sym typeface="Arial Black"/>
              </a:defRPr>
            </a:pPr>
          </a:p>
          <a:p>
            <a:pPr algn="ct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FFFFFF"/>
                </a:solidFill>
                <a:latin typeface="Arial Black"/>
                <a:ea typeface="Arial Black"/>
                <a:cs typeface="Arial Black"/>
                <a:sym typeface="Arial Black"/>
              </a:defRPr>
            </a:pPr>
          </a:p>
          <a:p>
            <a:pPr algn="ct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FFFFFF"/>
                </a:solidFill>
                <a:latin typeface="Arial Black"/>
                <a:ea typeface="Arial Black"/>
                <a:cs typeface="Arial Black"/>
                <a:sym typeface="Arial Black"/>
              </a:defRPr>
            </a:pPr>
            <a:r>
              <a:t>Kontakt:</a:t>
            </a:r>
          </a:p>
          <a:p>
            <a:pPr algn="ct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FFFFFF"/>
                </a:solidFill>
                <a:latin typeface="Arial Black"/>
                <a:ea typeface="Arial Black"/>
                <a:cs typeface="Arial Black"/>
                <a:sym typeface="Arial Black"/>
              </a:defRPr>
            </a:pPr>
            <a:r>
              <a:t>Twitter: @shroombab</a:t>
            </a:r>
          </a:p>
          <a:p>
            <a:pPr algn="ct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FFFFFF"/>
                </a:solidFill>
                <a:latin typeface="Arial Black"/>
                <a:ea typeface="Arial Black"/>
                <a:cs typeface="Arial Black"/>
                <a:sym typeface="Arial Black"/>
              </a:defRPr>
            </a:pPr>
            <a:r>
              <a:t>shroombab@gmail.com</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Bei jeder neuen Technologie gibt es erst einmal einen Wahn und alles wird gemacht, was geht. Wir müssen uns irgendwann aber die Frage stellen, wie viel Vernetzung eigentlich gesund ist.“…"/>
          <p:cNvSpPr txBox="1"/>
          <p:nvPr>
            <p:ph type="body" idx="4294967295"/>
          </p:nvPr>
        </p:nvSpPr>
        <p:spPr>
          <a:xfrm>
            <a:off x="503555" y="1763183"/>
            <a:ext cx="9063991" cy="5793317"/>
          </a:xfrm>
          <a:prstGeom prst="rect">
            <a:avLst/>
          </a:prstGeom>
        </p:spPr>
        <p:txBody>
          <a:bodyPr>
            <a:noAutofit/>
          </a:bodyPr>
          <a:lstStyle/>
          <a:p>
            <a:pPr algn="ctr">
              <a:defRPr>
                <a:solidFill>
                  <a:srgbClr val="FFFFFF"/>
                </a:solidFill>
                <a:latin typeface="Arial Black"/>
                <a:ea typeface="Arial Black"/>
                <a:cs typeface="Arial Black"/>
                <a:sym typeface="Arial Black"/>
              </a:defRPr>
            </a:pPr>
          </a:p>
          <a:p>
            <a:pPr algn="ctr">
              <a:defRPr>
                <a:solidFill>
                  <a:srgbClr val="FFFFFF"/>
                </a:solidFill>
                <a:latin typeface="Arial Black"/>
                <a:ea typeface="Arial Black"/>
                <a:cs typeface="Arial Black"/>
                <a:sym typeface="Arial Black"/>
              </a:defRPr>
            </a:pPr>
            <a:r>
              <a:t>„Bei jeder neuen Technologie gibt es erst einmal einen Wahn und alles wird gemacht, was geht. Wir müssen uns irgendwann aber die Frage stellen, wie viel Vernetzung eigentlich gesund ist.“</a:t>
            </a:r>
          </a:p>
          <a:p>
            <a:pPr algn="ctr">
              <a:defRPr>
                <a:solidFill>
                  <a:srgbClr val="FFFFFF"/>
                </a:solidFill>
                <a:latin typeface="Arial Black"/>
                <a:ea typeface="Arial Black"/>
                <a:cs typeface="Arial Black"/>
                <a:sym typeface="Arial Black"/>
              </a:defRPr>
            </a:pPr>
          </a:p>
          <a:p>
            <a:pPr algn="ctr">
              <a:defRPr>
                <a:solidFill>
                  <a:srgbClr val="FFFFFF"/>
                </a:solidFill>
                <a:latin typeface="Arial Black"/>
                <a:ea typeface="Arial Black"/>
                <a:cs typeface="Arial Black"/>
                <a:sym typeface="Arial Black"/>
              </a:defRPr>
            </a:pPr>
            <a:r>
              <a:t>Max Schrems, Datenschutzaktivist</a:t>
            </a:r>
          </a:p>
        </p:txBody>
      </p:sp>
      <p:sp>
        <p:nvSpPr>
          <p:cNvPr id="77" name="Titel"/>
          <p:cNvSpPr txBox="1"/>
          <p:nvPr>
            <p:ph type="title" idx="4294967295"/>
          </p:nvPr>
        </p:nvSpPr>
        <p:spPr>
          <a:xfrm>
            <a:off x="503555" y="101453"/>
            <a:ext cx="9063991" cy="1661731"/>
          </a:xfrm>
          <a:prstGeom prst="rect">
            <a:avLst/>
          </a:prstGeom>
        </p:spPr>
        <p:txBody>
          <a:bodyPr>
            <a:noAutofit/>
          </a:bodyPr>
          <a:lstStyle/>
          <a:p>
            <a:pPr/>
          </a:p>
        </p:txBody>
      </p:sp>
      <p:pic>
        <p:nvPicPr>
          <p:cNvPr id="78" name="Bildschirmfoto 2017-10-22 um 21.08.53.jpg" descr="Bildschirmfoto 2017-10-22 um 21.08.53.jpg"/>
          <p:cNvPicPr>
            <a:picLocks noChangeAspect="1"/>
          </p:cNvPicPr>
          <p:nvPr/>
        </p:nvPicPr>
        <p:blipFill>
          <a:blip r:embed="rId2">
            <a:extLst/>
          </a:blip>
          <a:stretch>
            <a:fillRect/>
          </a:stretch>
        </p:blipFill>
        <p:spPr>
          <a:xfrm>
            <a:off x="561328" y="545997"/>
            <a:ext cx="8948444" cy="1249075"/>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0" name="max-schrems.jpg" descr="max-schrems.jpg"/>
          <p:cNvPicPr>
            <a:picLocks noChangeAspect="1"/>
          </p:cNvPicPr>
          <p:nvPr/>
        </p:nvPicPr>
        <p:blipFill>
          <a:blip r:embed="rId2">
            <a:extLst/>
          </a:blip>
          <a:stretch>
            <a:fillRect/>
          </a:stretch>
        </p:blipFill>
        <p:spPr>
          <a:xfrm>
            <a:off x="642719" y="2141229"/>
            <a:ext cx="8785662" cy="4940181"/>
          </a:xfrm>
          <a:prstGeom prst="rect">
            <a:avLst/>
          </a:prstGeom>
          <a:ln w="12700">
            <a:miter lim="400000"/>
          </a:ln>
        </p:spPr>
      </p:pic>
      <p:sp>
        <p:nvSpPr>
          <p:cNvPr id="81" name="Max Schrems"/>
          <p:cNvSpPr txBox="1"/>
          <p:nvPr>
            <p:ph type="title" idx="4294967295"/>
          </p:nvPr>
        </p:nvSpPr>
        <p:spPr>
          <a:xfrm>
            <a:off x="503555" y="101453"/>
            <a:ext cx="9063991" cy="1661731"/>
          </a:xfrm>
          <a:prstGeom prst="rect">
            <a:avLst/>
          </a:prstGeom>
        </p:spPr>
        <p:txBody>
          <a:bodyPr>
            <a:noAutofit/>
          </a:bodyPr>
          <a:lstStyle>
            <a:lvl1pPr>
              <a:defRPr>
                <a:solidFill>
                  <a:srgbClr val="FFFFFF"/>
                </a:solidFill>
                <a:latin typeface="Arial Black"/>
                <a:ea typeface="Arial Black"/>
                <a:cs typeface="Arial Black"/>
                <a:sym typeface="Arial Black"/>
              </a:defRPr>
            </a:lvl1pPr>
          </a:lstStyle>
          <a:p>
            <a:pPr/>
            <a:r>
              <a:t>Max Schrems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mart Coffee Maker"/>
          <p:cNvSpPr txBox="1"/>
          <p:nvPr>
            <p:ph type="title"/>
          </p:nvPr>
        </p:nvSpPr>
        <p:spPr>
          <a:xfrm>
            <a:off x="504825" y="539750"/>
            <a:ext cx="9070975" cy="1262063"/>
          </a:xfrm>
          <a:prstGeom prst="rect">
            <a:avLst/>
          </a:prstGeom>
        </p:spPr>
        <p:txBody>
          <a:bodyPr/>
          <a:lstStyle>
            <a:lvl1pPr>
              <a:lnSpc>
                <a:spcPct val="117999"/>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FFFFFF"/>
                </a:solidFill>
                <a:latin typeface="Arial Black"/>
                <a:ea typeface="Arial Black"/>
                <a:cs typeface="Arial Black"/>
                <a:sym typeface="Arial Black"/>
              </a:defRPr>
            </a:lvl1pPr>
          </a:lstStyle>
          <a:p>
            <a:pPr/>
            <a:r>
              <a:t>Smart Coffee Maker</a:t>
            </a:r>
          </a:p>
        </p:txBody>
      </p:sp>
      <p:sp>
        <p:nvSpPr>
          <p:cNvPr id="84" name="– kann sich mit anderen Dingen vernetzen…"/>
          <p:cNvSpPr txBox="1"/>
          <p:nvPr>
            <p:ph type="body" idx="1"/>
          </p:nvPr>
        </p:nvSpPr>
        <p:spPr>
          <a:xfrm>
            <a:off x="431800" y="1912937"/>
            <a:ext cx="8675688" cy="4351339"/>
          </a:xfrm>
          <a:prstGeom prst="rect">
            <a:avLst/>
          </a:prstGeom>
        </p:spPr>
        <p:txBody>
          <a:bodyPr anchor="ctr"/>
          <a:lstStyle/>
          <a:p>
            <a:pPr marL="0" indent="0" defTabSz="399843">
              <a:tabLst>
                <a:tab pos="635000" algn="l"/>
                <a:tab pos="1282700" algn="l"/>
                <a:tab pos="1930400" algn="l"/>
                <a:tab pos="2565400" algn="l"/>
                <a:tab pos="3213100" algn="l"/>
                <a:tab pos="3860800" algn="l"/>
                <a:tab pos="4508500" algn="l"/>
                <a:tab pos="5143500" algn="l"/>
                <a:tab pos="5791200" algn="l"/>
                <a:tab pos="6438900" algn="l"/>
                <a:tab pos="7086600" algn="l"/>
              </a:tabLst>
              <a:defRPr sz="2848">
                <a:solidFill>
                  <a:srgbClr val="FFFFFF"/>
                </a:solidFill>
              </a:defRPr>
            </a:pPr>
            <a:endParaRPr>
              <a:latin typeface="Arial Black"/>
              <a:ea typeface="Arial Black"/>
              <a:cs typeface="Arial Black"/>
              <a:sym typeface="Arial Black"/>
            </a:endParaRPr>
          </a:p>
          <a:p>
            <a:pPr marL="0" indent="0" defTabSz="399843">
              <a:lnSpc>
                <a:spcPct val="117999"/>
              </a:lnSpc>
              <a:tabLst>
                <a:tab pos="635000" algn="l"/>
                <a:tab pos="1282700" algn="l"/>
                <a:tab pos="1930400" algn="l"/>
                <a:tab pos="2565400" algn="l"/>
                <a:tab pos="3213100" algn="l"/>
                <a:tab pos="3860800" algn="l"/>
                <a:tab pos="4508500" algn="l"/>
                <a:tab pos="5143500" algn="l"/>
                <a:tab pos="5791200" algn="l"/>
                <a:tab pos="6438900" algn="l"/>
                <a:tab pos="7086600" algn="l"/>
              </a:tabLst>
              <a:defRPr sz="1958">
                <a:solidFill>
                  <a:srgbClr val="FFFFFF"/>
                </a:solidFill>
                <a:latin typeface="Arial Black"/>
                <a:ea typeface="Arial Black"/>
                <a:cs typeface="Arial Black"/>
                <a:sym typeface="Arial Black"/>
              </a:defRPr>
            </a:pPr>
            <a:r>
              <a:t>– </a:t>
            </a:r>
            <a:r>
              <a:rPr sz="2314"/>
              <a:t>kann sich mit anderen Dingen vernetzen </a:t>
            </a:r>
            <a:endParaRPr sz="2314"/>
          </a:p>
          <a:p>
            <a:pPr marL="0" indent="0" defTabSz="399843">
              <a:lnSpc>
                <a:spcPct val="117999"/>
              </a:lnSpc>
              <a:tabLst>
                <a:tab pos="635000" algn="l"/>
                <a:tab pos="1282700" algn="l"/>
                <a:tab pos="1930400" algn="l"/>
                <a:tab pos="2565400" algn="l"/>
                <a:tab pos="3213100" algn="l"/>
                <a:tab pos="3860800" algn="l"/>
                <a:tab pos="4508500" algn="l"/>
                <a:tab pos="5143500" algn="l"/>
                <a:tab pos="5791200" algn="l"/>
                <a:tab pos="6438900" algn="l"/>
                <a:tab pos="7086600" algn="l"/>
              </a:tabLst>
              <a:defRPr sz="2314">
                <a:solidFill>
                  <a:srgbClr val="FFFFFF"/>
                </a:solidFill>
                <a:latin typeface="Arial Black"/>
                <a:ea typeface="Arial Black"/>
                <a:cs typeface="Arial Black"/>
                <a:sym typeface="Arial Black"/>
              </a:defRPr>
            </a:pPr>
            <a:r>
              <a:t>Wie Fitness- und Schlaf-Tracker</a:t>
            </a:r>
          </a:p>
          <a:p>
            <a:pPr marL="0" indent="0" defTabSz="399843">
              <a:lnSpc>
                <a:spcPct val="117999"/>
              </a:lnSpc>
              <a:tabLst>
                <a:tab pos="635000" algn="l"/>
                <a:tab pos="1282700" algn="l"/>
                <a:tab pos="1930400" algn="l"/>
                <a:tab pos="2565400" algn="l"/>
                <a:tab pos="3213100" algn="l"/>
                <a:tab pos="3860800" algn="l"/>
                <a:tab pos="4508500" algn="l"/>
                <a:tab pos="5143500" algn="l"/>
                <a:tab pos="5791200" algn="l"/>
                <a:tab pos="6438900" algn="l"/>
                <a:tab pos="7086600" algn="l"/>
              </a:tabLst>
              <a:defRPr sz="2314">
                <a:solidFill>
                  <a:srgbClr val="FFFFFF"/>
                </a:solidFill>
                <a:latin typeface="Arial Black"/>
                <a:ea typeface="Arial Black"/>
                <a:cs typeface="Arial Black"/>
                <a:sym typeface="Arial Black"/>
              </a:defRPr>
            </a:pPr>
          </a:p>
          <a:p>
            <a:pPr marL="0" indent="0" defTabSz="399843">
              <a:lnSpc>
                <a:spcPct val="117999"/>
              </a:lnSpc>
              <a:tabLst>
                <a:tab pos="635000" algn="l"/>
                <a:tab pos="1282700" algn="l"/>
                <a:tab pos="1930400" algn="l"/>
                <a:tab pos="2565400" algn="l"/>
                <a:tab pos="3213100" algn="l"/>
                <a:tab pos="3860800" algn="l"/>
                <a:tab pos="4508500" algn="l"/>
                <a:tab pos="5143500" algn="l"/>
                <a:tab pos="5791200" algn="l"/>
                <a:tab pos="6438900" algn="l"/>
                <a:tab pos="7086600" algn="l"/>
              </a:tabLst>
              <a:defRPr sz="2314">
                <a:solidFill>
                  <a:srgbClr val="FFFFFF"/>
                </a:solidFill>
                <a:latin typeface="Arial Black"/>
                <a:ea typeface="Arial Black"/>
                <a:cs typeface="Arial Black"/>
                <a:sym typeface="Arial Black"/>
              </a:defRPr>
            </a:pPr>
            <a:r>
              <a:t>- Nutzen: wenig Schlaf - starker Kaffee</a:t>
            </a:r>
          </a:p>
          <a:p>
            <a:pPr marL="0" indent="0" defTabSz="399843">
              <a:lnSpc>
                <a:spcPct val="117999"/>
              </a:lnSpc>
              <a:tabLst>
                <a:tab pos="635000" algn="l"/>
                <a:tab pos="1282700" algn="l"/>
                <a:tab pos="1930400" algn="l"/>
                <a:tab pos="2565400" algn="l"/>
                <a:tab pos="3213100" algn="l"/>
                <a:tab pos="3860800" algn="l"/>
                <a:tab pos="4508500" algn="l"/>
                <a:tab pos="5143500" algn="l"/>
                <a:tab pos="5791200" algn="l"/>
                <a:tab pos="6438900" algn="l"/>
                <a:tab pos="7086600" algn="l"/>
              </a:tabLst>
              <a:defRPr sz="2314">
                <a:solidFill>
                  <a:srgbClr val="FFFFFF"/>
                </a:solidFill>
                <a:latin typeface="Arial Black"/>
                <a:ea typeface="Arial Black"/>
                <a:cs typeface="Arial Black"/>
                <a:sym typeface="Arial Black"/>
              </a:defRPr>
            </a:pPr>
            <a:r>
              <a:t>- Gefahr: Wem gehören diese Daten? </a:t>
            </a:r>
          </a:p>
          <a:p>
            <a:pPr marL="0" indent="0" defTabSz="399843">
              <a:lnSpc>
                <a:spcPct val="117999"/>
              </a:lnSpc>
              <a:tabLst>
                <a:tab pos="635000" algn="l"/>
                <a:tab pos="1282700" algn="l"/>
                <a:tab pos="1930400" algn="l"/>
                <a:tab pos="2565400" algn="l"/>
                <a:tab pos="3213100" algn="l"/>
                <a:tab pos="3860800" algn="l"/>
                <a:tab pos="4508500" algn="l"/>
                <a:tab pos="5143500" algn="l"/>
                <a:tab pos="5791200" algn="l"/>
                <a:tab pos="6438900" algn="l"/>
                <a:tab pos="7086600" algn="l"/>
              </a:tabLst>
              <a:defRPr sz="2314">
                <a:solidFill>
                  <a:srgbClr val="FFFFFF"/>
                </a:solidFill>
                <a:latin typeface="Arial Black"/>
                <a:ea typeface="Arial Black"/>
                <a:cs typeface="Arial Black"/>
                <a:sym typeface="Arial Black"/>
              </a:defRPr>
            </a:pPr>
            <a:r>
              <a:t>Mit wem werden sie geteilt?</a:t>
            </a:r>
          </a:p>
          <a:p>
            <a:pPr marL="0" indent="0" defTabSz="399843">
              <a:lnSpc>
                <a:spcPct val="117999"/>
              </a:lnSpc>
              <a:tabLst>
                <a:tab pos="635000" algn="l"/>
                <a:tab pos="1282700" algn="l"/>
                <a:tab pos="1930400" algn="l"/>
                <a:tab pos="2565400" algn="l"/>
                <a:tab pos="3213100" algn="l"/>
                <a:tab pos="3860800" algn="l"/>
                <a:tab pos="4508500" algn="l"/>
                <a:tab pos="5143500" algn="l"/>
                <a:tab pos="5791200" algn="l"/>
                <a:tab pos="6438900" algn="l"/>
                <a:tab pos="7086600" algn="l"/>
              </a:tabLst>
              <a:defRPr sz="2314">
                <a:solidFill>
                  <a:srgbClr val="FFFFFF"/>
                </a:solidFill>
                <a:latin typeface="Arial Black"/>
                <a:ea typeface="Arial Black"/>
                <a:cs typeface="Arial Black"/>
                <a:sym typeface="Arial Black"/>
              </a:defRPr>
            </a:pPr>
            <a:r>
              <a:t>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Times New Roman"/>
        <a:ea typeface="Times New Roman"/>
        <a:cs typeface="Times New Roman"/>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49262" rtl="0" fontAlgn="auto" latinLnBrk="0" hangingPunct="0">
          <a:lnSpc>
            <a:spcPct val="93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49262" rtl="0" fontAlgn="auto" latinLnBrk="0" hangingPunct="0">
          <a:lnSpc>
            <a:spcPct val="93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Times New Roman"/>
        <a:ea typeface="Times New Roman"/>
        <a:cs typeface="Times New Roman"/>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49262" rtl="0" fontAlgn="auto" latinLnBrk="0" hangingPunct="0">
          <a:lnSpc>
            <a:spcPct val="93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49262" rtl="0" fontAlgn="auto" latinLnBrk="0" hangingPunct="0">
          <a:lnSpc>
            <a:spcPct val="93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